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ags/tag1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19"/>
  </p:notesMasterIdLst>
  <p:sldIdLst>
    <p:sldId id="4149" r:id="rId5"/>
    <p:sldId id="4106" r:id="rId6"/>
    <p:sldId id="4123" r:id="rId7"/>
    <p:sldId id="4125" r:id="rId8"/>
    <p:sldId id="4141" r:id="rId9"/>
    <p:sldId id="4142" r:id="rId10"/>
    <p:sldId id="4143" r:id="rId11"/>
    <p:sldId id="4146" r:id="rId12"/>
    <p:sldId id="4144" r:id="rId13"/>
    <p:sldId id="4145" r:id="rId14"/>
    <p:sldId id="4147" r:id="rId15"/>
    <p:sldId id="4148" r:id="rId16"/>
    <p:sldId id="4136" r:id="rId17"/>
    <p:sldId id="4093" r:id="rId18"/>
  </p:sldIdLst>
  <p:sldSz cx="12192000" cy="6858000"/>
  <p:notesSz cx="6950075" cy="9236075"/>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udy Walker" initials="JW [2]" lastIdx="13" clrIdx="6">
    <p:extLst>
      <p:ext uri="{19B8F6BF-5375-455C-9EA6-DF929625EA0E}">
        <p15:presenceInfo xmlns:p15="http://schemas.microsoft.com/office/powerpoint/2012/main" userId="Judy Walker" providerId="None"/>
      </p:ext>
    </p:extLst>
  </p:cmAuthor>
  <p:cmAuthor id="1" name="Sam Henderson" initials="SH" lastIdx="31" clrIdx="0">
    <p:extLst>
      <p:ext uri="{19B8F6BF-5375-455C-9EA6-DF929625EA0E}">
        <p15:presenceInfo xmlns:p15="http://schemas.microsoft.com/office/powerpoint/2012/main" userId="a1b3239f57da7323" providerId="Windows Live"/>
      </p:ext>
    </p:extLst>
  </p:cmAuthor>
  <p:cmAuthor id="2" name="Jerris Knaisch" initials="JK" lastIdx="1" clrIdx="1">
    <p:extLst>
      <p:ext uri="{19B8F6BF-5375-455C-9EA6-DF929625EA0E}">
        <p15:presenceInfo xmlns:p15="http://schemas.microsoft.com/office/powerpoint/2012/main" userId="S-1-5-21-3704377207-2625469400-2420445515-1476" providerId="AD"/>
      </p:ext>
    </p:extLst>
  </p:cmAuthor>
  <p:cmAuthor id="3" name="Charity Majaw [Chillibreeze]" initials="CM[" lastIdx="1" clrIdx="2">
    <p:extLst>
      <p:ext uri="{19B8F6BF-5375-455C-9EA6-DF929625EA0E}">
        <p15:presenceInfo xmlns:p15="http://schemas.microsoft.com/office/powerpoint/2012/main" userId="S::charity.majaw@chillibreeze.com::e511b09d-eb6f-452d-b507-03b418c52b42" providerId="AD"/>
      </p:ext>
    </p:extLst>
  </p:cmAuthor>
  <p:cmAuthor id="4" name="Judy Walker" initials="JW" lastIdx="37" clrIdx="3">
    <p:extLst>
      <p:ext uri="{19B8F6BF-5375-455C-9EA6-DF929625EA0E}">
        <p15:presenceInfo xmlns:p15="http://schemas.microsoft.com/office/powerpoint/2012/main" userId="S::Judy.Walker@Cerecin.com::57011922-42e9-4674-bab1-a5177ea47720" providerId="AD"/>
      </p:ext>
    </p:extLst>
  </p:cmAuthor>
  <p:cmAuthor id="5" name="Charity Majaw [Chillibreeze]" initials="CM" lastIdx="1" clrIdx="4">
    <p:extLst>
      <p:ext uri="{19B8F6BF-5375-455C-9EA6-DF929625EA0E}">
        <p15:presenceInfo xmlns:p15="http://schemas.microsoft.com/office/powerpoint/2012/main" userId="Charity Majaw [Chillibreeze]" providerId="None"/>
      </p:ext>
    </p:extLst>
  </p:cmAuthor>
  <p:cmAuthor id="6" name="Lars Nelleman" initials="LN" lastIdx="26" clrIdx="5">
    <p:extLst>
      <p:ext uri="{19B8F6BF-5375-455C-9EA6-DF929625EA0E}">
        <p15:presenceInfo xmlns:p15="http://schemas.microsoft.com/office/powerpoint/2012/main" userId="5199632aa111a4a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F0000"/>
    <a:srgbClr val="5D85E4"/>
    <a:srgbClr val="D7505E"/>
    <a:srgbClr val="171B5B"/>
    <a:srgbClr val="51A0D2"/>
    <a:srgbClr val="F2F2F2"/>
    <a:srgbClr val="0000FF"/>
    <a:srgbClr val="CD33D2"/>
    <a:srgbClr val="DCEC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6201" autoAdjust="0"/>
  </p:normalViewPr>
  <p:slideViewPr>
    <p:cSldViewPr snapToGrid="0">
      <p:cViewPr>
        <p:scale>
          <a:sx n="130" d="100"/>
          <a:sy n="130" d="100"/>
        </p:scale>
        <p:origin x="132" y="-2598"/>
      </p:cViewPr>
      <p:guideLst/>
    </p:cSldViewPr>
  </p:slideViewPr>
  <p:notesTextViewPr>
    <p:cViewPr>
      <p:scale>
        <a:sx n="1" d="1"/>
        <a:sy n="1" d="1"/>
      </p:scale>
      <p:origin x="0" y="0"/>
    </p:cViewPr>
  </p:notesTextViewPr>
  <p:sorterViewPr>
    <p:cViewPr>
      <p:scale>
        <a:sx n="75" d="100"/>
        <a:sy n="75" d="100"/>
      </p:scale>
      <p:origin x="0" y="-179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a Presanis" userId="S::julia.presanis@cerecin.com::180ad3c5-f3bb-4fd0-ac1b-5678cc888fa1" providerId="AD" clId="Web-{BF2B5342-530C-4A88-A1B9-52BEF3D910B5}"/>
    <pc:docChg chg="addSld delSld">
      <pc:chgData name="Julia Presanis" userId="S::julia.presanis@cerecin.com::180ad3c5-f3bb-4fd0-ac1b-5678cc888fa1" providerId="AD" clId="Web-{BF2B5342-530C-4A88-A1B9-52BEF3D910B5}" dt="2022-11-01T00:21:59.081" v="2"/>
      <pc:docMkLst>
        <pc:docMk/>
      </pc:docMkLst>
      <pc:sldChg chg="del">
        <pc:chgData name="Julia Presanis" userId="S::julia.presanis@cerecin.com::180ad3c5-f3bb-4fd0-ac1b-5678cc888fa1" providerId="AD" clId="Web-{BF2B5342-530C-4A88-A1B9-52BEF3D910B5}" dt="2022-11-01T00:21:53.019" v="1"/>
        <pc:sldMkLst>
          <pc:docMk/>
          <pc:sldMk cId="1275604285" sldId="4139"/>
        </pc:sldMkLst>
      </pc:sldChg>
      <pc:sldChg chg="del">
        <pc:chgData name="Julia Presanis" userId="S::julia.presanis@cerecin.com::180ad3c5-f3bb-4fd0-ac1b-5678cc888fa1" providerId="AD" clId="Web-{BF2B5342-530C-4A88-A1B9-52BEF3D910B5}" dt="2022-11-01T00:21:59.081" v="2"/>
        <pc:sldMkLst>
          <pc:docMk/>
          <pc:sldMk cId="4230250623" sldId="4140"/>
        </pc:sldMkLst>
      </pc:sldChg>
      <pc:sldChg chg="add">
        <pc:chgData name="Julia Presanis" userId="S::julia.presanis@cerecin.com::180ad3c5-f3bb-4fd0-ac1b-5678cc888fa1" providerId="AD" clId="Web-{BF2B5342-530C-4A88-A1B9-52BEF3D910B5}" dt="2022-11-01T00:21:44.722" v="0"/>
        <pc:sldMkLst>
          <pc:docMk/>
          <pc:sldMk cId="984567593" sldId="4149"/>
        </pc:sldMkLst>
      </pc:sldChg>
    </pc:docChg>
  </pc:docChgLst>
  <pc:docChgLst>
    <pc:chgData name="Julia Presanis" userId="180ad3c5-f3bb-4fd0-ac1b-5678cc888fa1" providerId="ADAL" clId="{E453126C-9854-43E1-B0C1-FC82B25E056A}"/>
    <pc:docChg chg="modSld">
      <pc:chgData name="Julia Presanis" userId="180ad3c5-f3bb-4fd0-ac1b-5678cc888fa1" providerId="ADAL" clId="{E453126C-9854-43E1-B0C1-FC82B25E056A}" dt="2023-06-08T02:48:44.332" v="66" actId="20577"/>
      <pc:docMkLst>
        <pc:docMk/>
      </pc:docMkLst>
      <pc:sldChg chg="modSp mod">
        <pc:chgData name="Julia Presanis" userId="180ad3c5-f3bb-4fd0-ac1b-5678cc888fa1" providerId="ADAL" clId="{E453126C-9854-43E1-B0C1-FC82B25E056A}" dt="2023-06-08T02:48:44.332" v="66" actId="20577"/>
        <pc:sldMkLst>
          <pc:docMk/>
          <pc:sldMk cId="984567593" sldId="4149"/>
        </pc:sldMkLst>
        <pc:spChg chg="mod">
          <ac:chgData name="Julia Presanis" userId="180ad3c5-f3bb-4fd0-ac1b-5678cc888fa1" providerId="ADAL" clId="{E453126C-9854-43E1-B0C1-FC82B25E056A}" dt="2023-06-08T02:48:44.332" v="66" actId="20577"/>
          <ac:spMkLst>
            <pc:docMk/>
            <pc:sldMk cId="984567593" sldId="4149"/>
            <ac:spMk id="7" creationId="{5F41A4D4-F8AF-08A4-D5DE-49EE50155170}"/>
          </ac:spMkLst>
        </pc:spChg>
      </pc:sldChg>
    </pc:docChg>
  </pc:docChgLst>
  <pc:docChgLst>
    <pc:chgData name="Julia Presanis" userId="180ad3c5-f3bb-4fd0-ac1b-5678cc888fa1" providerId="ADAL" clId="{5A7A4182-FEE6-43CD-B3AA-3E43DF79EC07}"/>
    <pc:docChg chg="undo custSel addSld modSld">
      <pc:chgData name="Julia Presanis" userId="180ad3c5-f3bb-4fd0-ac1b-5678cc888fa1" providerId="ADAL" clId="{5A7A4182-FEE6-43CD-B3AA-3E43DF79EC07}" dt="2022-11-24T11:27:15.346" v="3573" actId="20577"/>
      <pc:docMkLst>
        <pc:docMk/>
      </pc:docMkLst>
      <pc:sldChg chg="modSp mod">
        <pc:chgData name="Julia Presanis" userId="180ad3c5-f3bb-4fd0-ac1b-5678cc888fa1" providerId="ADAL" clId="{5A7A4182-FEE6-43CD-B3AA-3E43DF79EC07}" dt="2022-10-31T01:54:52.766" v="85"/>
        <pc:sldMkLst>
          <pc:docMk/>
          <pc:sldMk cId="922388074" sldId="4093"/>
        </pc:sldMkLst>
        <pc:spChg chg="mod">
          <ac:chgData name="Julia Presanis" userId="180ad3c5-f3bb-4fd0-ac1b-5678cc888fa1" providerId="ADAL" clId="{5A7A4182-FEE6-43CD-B3AA-3E43DF79EC07}" dt="2022-10-31T01:54:52.766" v="85"/>
          <ac:spMkLst>
            <pc:docMk/>
            <pc:sldMk cId="922388074" sldId="4093"/>
            <ac:spMk id="6" creationId="{68E3640F-ECF5-420E-9FA7-9F7A2224F2F6}"/>
          </ac:spMkLst>
        </pc:spChg>
      </pc:sldChg>
      <pc:sldChg chg="modSp mod">
        <pc:chgData name="Julia Presanis" userId="180ad3c5-f3bb-4fd0-ac1b-5678cc888fa1" providerId="ADAL" clId="{5A7A4182-FEE6-43CD-B3AA-3E43DF79EC07}" dt="2022-10-31T02:09:41.742" v="306" actId="20577"/>
        <pc:sldMkLst>
          <pc:docMk/>
          <pc:sldMk cId="1551994133" sldId="4106"/>
        </pc:sldMkLst>
        <pc:spChg chg="mod">
          <ac:chgData name="Julia Presanis" userId="180ad3c5-f3bb-4fd0-ac1b-5678cc888fa1" providerId="ADAL" clId="{5A7A4182-FEE6-43CD-B3AA-3E43DF79EC07}" dt="2022-10-31T02:09:41.742" v="306" actId="20577"/>
          <ac:spMkLst>
            <pc:docMk/>
            <pc:sldMk cId="1551994133" sldId="4106"/>
            <ac:spMk id="5" creationId="{B0C98618-FFD9-4FD1-99B6-EF9A01B6E7A4}"/>
          </ac:spMkLst>
        </pc:spChg>
      </pc:sldChg>
      <pc:sldChg chg="modSp mod">
        <pc:chgData name="Julia Presanis" userId="180ad3c5-f3bb-4fd0-ac1b-5678cc888fa1" providerId="ADAL" clId="{5A7A4182-FEE6-43CD-B3AA-3E43DF79EC07}" dt="2022-10-31T01:48:35.950" v="75" actId="20577"/>
        <pc:sldMkLst>
          <pc:docMk/>
          <pc:sldMk cId="250818437" sldId="4123"/>
        </pc:sldMkLst>
        <pc:spChg chg="mod">
          <ac:chgData name="Julia Presanis" userId="180ad3c5-f3bb-4fd0-ac1b-5678cc888fa1" providerId="ADAL" clId="{5A7A4182-FEE6-43CD-B3AA-3E43DF79EC07}" dt="2022-10-31T01:48:35.950" v="75" actId="20577"/>
          <ac:spMkLst>
            <pc:docMk/>
            <pc:sldMk cId="250818437" sldId="4123"/>
            <ac:spMk id="5" creationId="{B0C98618-FFD9-4FD1-99B6-EF9A01B6E7A4}"/>
          </ac:spMkLst>
        </pc:spChg>
      </pc:sldChg>
      <pc:sldChg chg="modSp mod">
        <pc:chgData name="Julia Presanis" userId="180ad3c5-f3bb-4fd0-ac1b-5678cc888fa1" providerId="ADAL" clId="{5A7A4182-FEE6-43CD-B3AA-3E43DF79EC07}" dt="2022-10-31T01:49:29.694" v="80" actId="20577"/>
        <pc:sldMkLst>
          <pc:docMk/>
          <pc:sldMk cId="3152917047" sldId="4125"/>
        </pc:sldMkLst>
        <pc:spChg chg="mod">
          <ac:chgData name="Julia Presanis" userId="180ad3c5-f3bb-4fd0-ac1b-5678cc888fa1" providerId="ADAL" clId="{5A7A4182-FEE6-43CD-B3AA-3E43DF79EC07}" dt="2022-10-31T01:49:29.694" v="80" actId="20577"/>
          <ac:spMkLst>
            <pc:docMk/>
            <pc:sldMk cId="3152917047" sldId="4125"/>
            <ac:spMk id="66" creationId="{FC4CF7A3-E2C8-0F58-9FDE-9F03B189EDA9}"/>
          </ac:spMkLst>
        </pc:spChg>
      </pc:sldChg>
      <pc:sldChg chg="modSp mod">
        <pc:chgData name="Julia Presanis" userId="180ad3c5-f3bb-4fd0-ac1b-5678cc888fa1" providerId="ADAL" clId="{5A7A4182-FEE6-43CD-B3AA-3E43DF79EC07}" dt="2022-10-31T02:57:36.740" v="2718" actId="20577"/>
        <pc:sldMkLst>
          <pc:docMk/>
          <pc:sldMk cId="3592036261" sldId="4136"/>
        </pc:sldMkLst>
        <pc:spChg chg="mod">
          <ac:chgData name="Julia Presanis" userId="180ad3c5-f3bb-4fd0-ac1b-5678cc888fa1" providerId="ADAL" clId="{5A7A4182-FEE6-43CD-B3AA-3E43DF79EC07}" dt="2022-10-31T02:26:40.758" v="447" actId="6549"/>
          <ac:spMkLst>
            <pc:docMk/>
            <pc:sldMk cId="3592036261" sldId="4136"/>
            <ac:spMk id="3" creationId="{A3EC6CB4-777A-41D7-B453-44EE0C734EAD}"/>
          </ac:spMkLst>
        </pc:spChg>
        <pc:spChg chg="mod">
          <ac:chgData name="Julia Presanis" userId="180ad3c5-f3bb-4fd0-ac1b-5678cc888fa1" providerId="ADAL" clId="{5A7A4182-FEE6-43CD-B3AA-3E43DF79EC07}" dt="2022-10-31T02:57:36.740" v="2718" actId="20577"/>
          <ac:spMkLst>
            <pc:docMk/>
            <pc:sldMk cId="3592036261" sldId="4136"/>
            <ac:spMk id="13" creationId="{8F9ACFE0-CB80-49D1-A9A5-EFDFFEA9E4A4}"/>
          </ac:spMkLst>
        </pc:spChg>
      </pc:sldChg>
      <pc:sldChg chg="addSp delSp modSp mod">
        <pc:chgData name="Julia Presanis" userId="180ad3c5-f3bb-4fd0-ac1b-5678cc888fa1" providerId="ADAL" clId="{5A7A4182-FEE6-43CD-B3AA-3E43DF79EC07}" dt="2022-10-31T01:44:59.828" v="71" actId="20577"/>
        <pc:sldMkLst>
          <pc:docMk/>
          <pc:sldMk cId="4230250623" sldId="4140"/>
        </pc:sldMkLst>
        <pc:spChg chg="add del">
          <ac:chgData name="Julia Presanis" userId="180ad3c5-f3bb-4fd0-ac1b-5678cc888fa1" providerId="ADAL" clId="{5A7A4182-FEE6-43CD-B3AA-3E43DF79EC07}" dt="2022-10-31T01:43:37.735" v="9" actId="22"/>
          <ac:spMkLst>
            <pc:docMk/>
            <pc:sldMk cId="4230250623" sldId="4140"/>
            <ac:spMk id="6" creationId="{65D799FF-2323-F9D2-4D0B-E8118E2DB0FD}"/>
          </ac:spMkLst>
        </pc:spChg>
        <pc:spChg chg="add mod">
          <ac:chgData name="Julia Presanis" userId="180ad3c5-f3bb-4fd0-ac1b-5678cc888fa1" providerId="ADAL" clId="{5A7A4182-FEE6-43CD-B3AA-3E43DF79EC07}" dt="2022-10-31T01:44:59.828" v="71" actId="20577"/>
          <ac:spMkLst>
            <pc:docMk/>
            <pc:sldMk cId="4230250623" sldId="4140"/>
            <ac:spMk id="7" creationId="{5F41A4D4-F8AF-08A4-D5DE-49EE50155170}"/>
          </ac:spMkLst>
        </pc:spChg>
      </pc:sldChg>
      <pc:sldChg chg="modSp mod">
        <pc:chgData name="Julia Presanis" userId="180ad3c5-f3bb-4fd0-ac1b-5678cc888fa1" providerId="ADAL" clId="{5A7A4182-FEE6-43CD-B3AA-3E43DF79EC07}" dt="2022-10-12T06:23:38.313" v="7" actId="20577"/>
        <pc:sldMkLst>
          <pc:docMk/>
          <pc:sldMk cId="2621596882" sldId="4144"/>
        </pc:sldMkLst>
        <pc:spChg chg="mod">
          <ac:chgData name="Julia Presanis" userId="180ad3c5-f3bb-4fd0-ac1b-5678cc888fa1" providerId="ADAL" clId="{5A7A4182-FEE6-43CD-B3AA-3E43DF79EC07}" dt="2022-10-12T06:23:38.313" v="7" actId="20577"/>
          <ac:spMkLst>
            <pc:docMk/>
            <pc:sldMk cId="2621596882" sldId="4144"/>
            <ac:spMk id="30" creationId="{8433A04C-503A-12A3-95A0-19741FB21F4A}"/>
          </ac:spMkLst>
        </pc:spChg>
      </pc:sldChg>
      <pc:sldChg chg="addSp delSp modSp add mod">
        <pc:chgData name="Julia Presanis" userId="180ad3c5-f3bb-4fd0-ac1b-5678cc888fa1" providerId="ADAL" clId="{5A7A4182-FEE6-43CD-B3AA-3E43DF79EC07}" dt="2022-10-31T03:21:00.967" v="3549" actId="20577"/>
        <pc:sldMkLst>
          <pc:docMk/>
          <pc:sldMk cId="1304076330" sldId="4148"/>
        </pc:sldMkLst>
        <pc:spChg chg="del">
          <ac:chgData name="Julia Presanis" userId="180ad3c5-f3bb-4fd0-ac1b-5678cc888fa1" providerId="ADAL" clId="{5A7A4182-FEE6-43CD-B3AA-3E43DF79EC07}" dt="2022-10-31T02:36:22.103" v="1385" actId="478"/>
          <ac:spMkLst>
            <pc:docMk/>
            <pc:sldMk cId="1304076330" sldId="4148"/>
            <ac:spMk id="2" creationId="{2AB619AB-B3EA-EF1E-A3E2-5F8417EC8152}"/>
          </ac:spMkLst>
        </pc:spChg>
        <pc:spChg chg="mod">
          <ac:chgData name="Julia Presanis" userId="180ad3c5-f3bb-4fd0-ac1b-5678cc888fa1" providerId="ADAL" clId="{5A7A4182-FEE6-43CD-B3AA-3E43DF79EC07}" dt="2022-10-31T02:26:48.623" v="458" actId="20577"/>
          <ac:spMkLst>
            <pc:docMk/>
            <pc:sldMk cId="1304076330" sldId="4148"/>
            <ac:spMk id="3" creationId="{A3EC6CB4-777A-41D7-B453-44EE0C734EAD}"/>
          </ac:spMkLst>
        </pc:spChg>
        <pc:spChg chg="add mod">
          <ac:chgData name="Julia Presanis" userId="180ad3c5-f3bb-4fd0-ac1b-5678cc888fa1" providerId="ADAL" clId="{5A7A4182-FEE6-43CD-B3AA-3E43DF79EC07}" dt="2022-10-31T03:19:37.890" v="3423" actId="1076"/>
          <ac:spMkLst>
            <pc:docMk/>
            <pc:sldMk cId="1304076330" sldId="4148"/>
            <ac:spMk id="4" creationId="{A0475CB5-71A5-4340-4629-ABB4F114A934}"/>
          </ac:spMkLst>
        </pc:spChg>
        <pc:spChg chg="mod">
          <ac:chgData name="Julia Presanis" userId="180ad3c5-f3bb-4fd0-ac1b-5678cc888fa1" providerId="ADAL" clId="{5A7A4182-FEE6-43CD-B3AA-3E43DF79EC07}" dt="2022-10-31T03:21:00.967" v="3549" actId="20577"/>
          <ac:spMkLst>
            <pc:docMk/>
            <pc:sldMk cId="1304076330" sldId="4148"/>
            <ac:spMk id="13" creationId="{8F9ACFE0-CB80-49D1-A9A5-EFDFFEA9E4A4}"/>
          </ac:spMkLst>
        </pc:spChg>
        <pc:spChg chg="del">
          <ac:chgData name="Julia Presanis" userId="180ad3c5-f3bb-4fd0-ac1b-5678cc888fa1" providerId="ADAL" clId="{5A7A4182-FEE6-43CD-B3AA-3E43DF79EC07}" dt="2022-10-31T02:36:23.493" v="1386" actId="478"/>
          <ac:spMkLst>
            <pc:docMk/>
            <pc:sldMk cId="1304076330" sldId="4148"/>
            <ac:spMk id="17" creationId="{09705251-11D7-4145-A4E1-45DAADAB9782}"/>
          </ac:spMkLst>
        </pc:spChg>
        <pc:spChg chg="del">
          <ac:chgData name="Julia Presanis" userId="180ad3c5-f3bb-4fd0-ac1b-5678cc888fa1" providerId="ADAL" clId="{5A7A4182-FEE6-43CD-B3AA-3E43DF79EC07}" dt="2022-10-31T02:36:24.264" v="1387" actId="478"/>
          <ac:spMkLst>
            <pc:docMk/>
            <pc:sldMk cId="1304076330" sldId="4148"/>
            <ac:spMk id="18" creationId="{AFF7EB13-CC2A-45F0-8C74-302EE7194195}"/>
          </ac:spMkLst>
        </pc:spChg>
      </pc:sldChg>
      <pc:sldChg chg="modSp mod">
        <pc:chgData name="Julia Presanis" userId="180ad3c5-f3bb-4fd0-ac1b-5678cc888fa1" providerId="ADAL" clId="{5A7A4182-FEE6-43CD-B3AA-3E43DF79EC07}" dt="2022-11-24T11:27:15.346" v="3573" actId="20577"/>
        <pc:sldMkLst>
          <pc:docMk/>
          <pc:sldMk cId="984567593" sldId="4149"/>
        </pc:sldMkLst>
        <pc:spChg chg="mod">
          <ac:chgData name="Julia Presanis" userId="180ad3c5-f3bb-4fd0-ac1b-5678cc888fa1" providerId="ADAL" clId="{5A7A4182-FEE6-43CD-B3AA-3E43DF79EC07}" dt="2022-11-24T11:27:15.346" v="3573" actId="20577"/>
          <ac:spMkLst>
            <pc:docMk/>
            <pc:sldMk cId="984567593" sldId="4149"/>
            <ac:spMk id="2" creationId="{1B374914-A93B-5571-F465-2705232595FE}"/>
          </ac:spMkLst>
        </pc:spChg>
        <pc:spChg chg="mod">
          <ac:chgData name="Julia Presanis" userId="180ad3c5-f3bb-4fd0-ac1b-5678cc888fa1" providerId="ADAL" clId="{5A7A4182-FEE6-43CD-B3AA-3E43DF79EC07}" dt="2022-11-24T11:26:56.169" v="3567" actId="27636"/>
          <ac:spMkLst>
            <pc:docMk/>
            <pc:sldMk cId="984567593" sldId="4149"/>
            <ac:spMk id="3" creationId="{BB18E766-CA1E-B9E2-0030-1B816A2A686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9C46CA9B-1120-46CC-8B63-5CE98760E7A9}" type="datetimeFigureOut">
              <a:rPr lang="en-US" smtClean="0"/>
              <a:t>6/8/2023</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78B77091-4A22-41E6-8AA9-6AFEC2DDF0E0}" type="slidenum">
              <a:rPr lang="en-US" smtClean="0"/>
              <a:t>‹#›</a:t>
            </a:fld>
            <a:endParaRPr lang="en-US" dirty="0"/>
          </a:p>
        </p:txBody>
      </p:sp>
    </p:spTree>
    <p:extLst>
      <p:ext uri="{BB962C8B-B14F-4D97-AF65-F5344CB8AC3E}">
        <p14:creationId xmlns:p14="http://schemas.microsoft.com/office/powerpoint/2010/main" val="1914087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B77091-4A22-41E6-8AA9-6AFEC2DDF0E0}" type="slidenum">
              <a:rPr lang="en-US" smtClean="0"/>
              <a:t>2</a:t>
            </a:fld>
            <a:endParaRPr lang="en-US" dirty="0"/>
          </a:p>
        </p:txBody>
      </p:sp>
    </p:spTree>
    <p:extLst>
      <p:ext uri="{BB962C8B-B14F-4D97-AF65-F5344CB8AC3E}">
        <p14:creationId xmlns:p14="http://schemas.microsoft.com/office/powerpoint/2010/main" val="2403879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B77091-4A22-41E6-8AA9-6AFEC2DDF0E0}" type="slidenum">
              <a:rPr lang="en-US" smtClean="0"/>
              <a:t>11</a:t>
            </a:fld>
            <a:endParaRPr lang="en-US" dirty="0"/>
          </a:p>
        </p:txBody>
      </p:sp>
    </p:spTree>
    <p:extLst>
      <p:ext uri="{BB962C8B-B14F-4D97-AF65-F5344CB8AC3E}">
        <p14:creationId xmlns:p14="http://schemas.microsoft.com/office/powerpoint/2010/main" val="3224176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8B77091-4A22-41E6-8AA9-6AFEC2DDF0E0}" type="slidenum">
              <a:rPr lang="en-US" smtClean="0"/>
              <a:t>12</a:t>
            </a:fld>
            <a:endParaRPr lang="en-US" dirty="0"/>
          </a:p>
        </p:txBody>
      </p:sp>
    </p:spTree>
    <p:extLst>
      <p:ext uri="{BB962C8B-B14F-4D97-AF65-F5344CB8AC3E}">
        <p14:creationId xmlns:p14="http://schemas.microsoft.com/office/powerpoint/2010/main" val="1956727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8B77091-4A22-41E6-8AA9-6AFEC2DDF0E0}" type="slidenum">
              <a:rPr lang="en-US" smtClean="0"/>
              <a:t>13</a:t>
            </a:fld>
            <a:endParaRPr lang="en-US" dirty="0"/>
          </a:p>
        </p:txBody>
      </p:sp>
    </p:spTree>
    <p:extLst>
      <p:ext uri="{BB962C8B-B14F-4D97-AF65-F5344CB8AC3E}">
        <p14:creationId xmlns:p14="http://schemas.microsoft.com/office/powerpoint/2010/main" val="1762310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B77091-4A22-41E6-8AA9-6AFEC2DDF0E0}" type="slidenum">
              <a:rPr lang="en-US" smtClean="0"/>
              <a:t>14</a:t>
            </a:fld>
            <a:endParaRPr lang="en-US" dirty="0"/>
          </a:p>
        </p:txBody>
      </p:sp>
    </p:spTree>
    <p:extLst>
      <p:ext uri="{BB962C8B-B14F-4D97-AF65-F5344CB8AC3E}">
        <p14:creationId xmlns:p14="http://schemas.microsoft.com/office/powerpoint/2010/main" val="341501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B77091-4A22-41E6-8AA9-6AFEC2DDF0E0}" type="slidenum">
              <a:rPr lang="en-US" smtClean="0"/>
              <a:t>3</a:t>
            </a:fld>
            <a:endParaRPr lang="en-US" dirty="0"/>
          </a:p>
        </p:txBody>
      </p:sp>
    </p:spTree>
    <p:extLst>
      <p:ext uri="{BB962C8B-B14F-4D97-AF65-F5344CB8AC3E}">
        <p14:creationId xmlns:p14="http://schemas.microsoft.com/office/powerpoint/2010/main" val="3826605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B77091-4A22-41E6-8AA9-6AFEC2DDF0E0}" type="slidenum">
              <a:rPr lang="en-US" smtClean="0"/>
              <a:t>4</a:t>
            </a:fld>
            <a:endParaRPr lang="en-US" dirty="0"/>
          </a:p>
        </p:txBody>
      </p:sp>
    </p:spTree>
    <p:extLst>
      <p:ext uri="{BB962C8B-B14F-4D97-AF65-F5344CB8AC3E}">
        <p14:creationId xmlns:p14="http://schemas.microsoft.com/office/powerpoint/2010/main" val="3319076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B77091-4A22-41E6-8AA9-6AFEC2DDF0E0}" type="slidenum">
              <a:rPr lang="en-US" smtClean="0"/>
              <a:t>5</a:t>
            </a:fld>
            <a:endParaRPr lang="en-US" dirty="0"/>
          </a:p>
        </p:txBody>
      </p:sp>
    </p:spTree>
    <p:extLst>
      <p:ext uri="{BB962C8B-B14F-4D97-AF65-F5344CB8AC3E}">
        <p14:creationId xmlns:p14="http://schemas.microsoft.com/office/powerpoint/2010/main" val="3432923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B77091-4A22-41E6-8AA9-6AFEC2DDF0E0}" type="slidenum">
              <a:rPr lang="en-US" smtClean="0"/>
              <a:t>6</a:t>
            </a:fld>
            <a:endParaRPr lang="en-US" dirty="0"/>
          </a:p>
        </p:txBody>
      </p:sp>
    </p:spTree>
    <p:extLst>
      <p:ext uri="{BB962C8B-B14F-4D97-AF65-F5344CB8AC3E}">
        <p14:creationId xmlns:p14="http://schemas.microsoft.com/office/powerpoint/2010/main" val="3008449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B77091-4A22-41E6-8AA9-6AFEC2DDF0E0}" type="slidenum">
              <a:rPr lang="en-US" smtClean="0"/>
              <a:t>7</a:t>
            </a:fld>
            <a:endParaRPr lang="en-US" dirty="0"/>
          </a:p>
        </p:txBody>
      </p:sp>
    </p:spTree>
    <p:extLst>
      <p:ext uri="{BB962C8B-B14F-4D97-AF65-F5344CB8AC3E}">
        <p14:creationId xmlns:p14="http://schemas.microsoft.com/office/powerpoint/2010/main" val="2089462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B77091-4A22-41E6-8AA9-6AFEC2DDF0E0}" type="slidenum">
              <a:rPr lang="en-US" smtClean="0"/>
              <a:t>8</a:t>
            </a:fld>
            <a:endParaRPr lang="en-US" dirty="0"/>
          </a:p>
        </p:txBody>
      </p:sp>
    </p:spTree>
    <p:extLst>
      <p:ext uri="{BB962C8B-B14F-4D97-AF65-F5344CB8AC3E}">
        <p14:creationId xmlns:p14="http://schemas.microsoft.com/office/powerpoint/2010/main" val="2835965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B77091-4A22-41E6-8AA9-6AFEC2DDF0E0}" type="slidenum">
              <a:rPr lang="en-US" smtClean="0"/>
              <a:t>9</a:t>
            </a:fld>
            <a:endParaRPr lang="en-US" dirty="0"/>
          </a:p>
        </p:txBody>
      </p:sp>
    </p:spTree>
    <p:extLst>
      <p:ext uri="{BB962C8B-B14F-4D97-AF65-F5344CB8AC3E}">
        <p14:creationId xmlns:p14="http://schemas.microsoft.com/office/powerpoint/2010/main" val="3722439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B77091-4A22-41E6-8AA9-6AFEC2DDF0E0}" type="slidenum">
              <a:rPr lang="en-US" smtClean="0"/>
              <a:t>10</a:t>
            </a:fld>
            <a:endParaRPr lang="en-US" dirty="0"/>
          </a:p>
        </p:txBody>
      </p:sp>
    </p:spTree>
    <p:extLst>
      <p:ext uri="{BB962C8B-B14F-4D97-AF65-F5344CB8AC3E}">
        <p14:creationId xmlns:p14="http://schemas.microsoft.com/office/powerpoint/2010/main" val="25153083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6.jp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6.jp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5.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5.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10.jpeg"/><Relationship Id="rId5" Type="http://schemas.openxmlformats.org/officeDocument/2006/relationships/image" Target="../media/image5.emf"/><Relationship Id="rId4" Type="http://schemas.openxmlformats.org/officeDocument/2006/relationships/oleObject" Target="../embeddings/oleObject6.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Diapositiva de título">
    <p:bg>
      <p:bgPr>
        <a:solidFill>
          <a:schemeClr val="bg1">
            <a:lumMod val="50000"/>
          </a:schemeClr>
        </a:solidFill>
        <a:effectLst/>
      </p:bgPr>
    </p:bg>
    <p:spTree>
      <p:nvGrpSpPr>
        <p:cNvPr id="1" name=""/>
        <p:cNvGrpSpPr/>
        <p:nvPr/>
      </p:nvGrpSpPr>
      <p:grpSpPr>
        <a:xfrm>
          <a:off x="0" y="0"/>
          <a:ext cx="0" cy="0"/>
          <a:chOff x="0" y="0"/>
          <a:chExt cx="0" cy="0"/>
        </a:xfrm>
      </p:grpSpPr>
      <p:pic>
        <p:nvPicPr>
          <p:cNvPr id="17" name="Picture 3">
            <a:extLst>
              <a:ext uri="{FF2B5EF4-FFF2-40B4-BE49-F238E27FC236}">
                <a16:creationId xmlns:a16="http://schemas.microsoft.com/office/drawing/2014/main" id="{8C3836B8-9BF8-A84A-9B04-8D3ACB7C98A6}"/>
              </a:ext>
            </a:extLst>
          </p:cNvPr>
          <p:cNvPicPr>
            <a:picLocks noChangeAspect="1" noChangeArrowheads="1"/>
          </p:cNvPicPr>
          <p:nvPr userDrawn="1"/>
        </p:nvPicPr>
        <p:blipFill rotWithShape="1">
          <a:blip r:embed="rId4" cstate="email">
            <a:extLst>
              <a:ext uri="{28A0092B-C50C-407E-A947-70E740481C1C}">
                <a14:useLocalDpi xmlns:a14="http://schemas.microsoft.com/office/drawing/2010/main"/>
              </a:ext>
            </a:extLst>
          </a:blip>
          <a:srcRect/>
          <a:stretch/>
        </p:blipFill>
        <p:spPr bwMode="auto">
          <a:xfrm>
            <a:off x="0" y="0"/>
            <a:ext cx="12192000" cy="530918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6" name="Object 5" hidden="1">
            <a:extLst>
              <a:ext uri="{FF2B5EF4-FFF2-40B4-BE49-F238E27FC236}">
                <a16:creationId xmlns:a16="http://schemas.microsoft.com/office/drawing/2014/main" id="{9F37FCF2-5F08-4E8E-B67D-943AD5B339AA}"/>
              </a:ext>
            </a:extLst>
          </p:cNvPr>
          <p:cNvGraphicFramePr>
            <a:graphicFrameLocks noChangeAspect="1"/>
          </p:cNvGraphicFramePr>
          <p:nvPr userDrawn="1">
            <p:custDataLst>
              <p:tags r:id="rId1"/>
            </p:custDataLst>
            <p:extLst>
              <p:ext uri="{D42A27DB-BD31-4B8C-83A1-F6EECF244321}">
                <p14:modId xmlns:p14="http://schemas.microsoft.com/office/powerpoint/2010/main" val="19169531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425" imgH="424" progId="TCLayout.ActiveDocument.1">
                  <p:embed/>
                </p:oleObj>
              </mc:Choice>
              <mc:Fallback>
                <p:oleObj name="think-cell Slide" r:id="rId5" imgW="425" imgH="424" progId="TCLayout.ActiveDocument.1">
                  <p:embed/>
                  <p:pic>
                    <p:nvPicPr>
                      <p:cNvPr id="6" name="Object 5" hidden="1">
                        <a:extLst>
                          <a:ext uri="{FF2B5EF4-FFF2-40B4-BE49-F238E27FC236}">
                            <a16:creationId xmlns:a16="http://schemas.microsoft.com/office/drawing/2014/main" id="{9F37FCF2-5F08-4E8E-B67D-943AD5B339A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5FBF6517-3300-4773-A95E-34EB924353D9}"/>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s-ES" sz="3600" b="1" i="0" baseline="0" dirty="0">
              <a:latin typeface="Calibri" panose="020F0502020204030204" pitchFamily="34" charset="0"/>
              <a:ea typeface="+mj-ea"/>
              <a:cs typeface="+mj-cs"/>
              <a:sym typeface="Calibri" panose="020F0502020204030204" pitchFamily="34" charset="0"/>
            </a:endParaRPr>
          </a:p>
        </p:txBody>
      </p:sp>
      <p:sp>
        <p:nvSpPr>
          <p:cNvPr id="19" name="Freeform: Shape 18">
            <a:extLst>
              <a:ext uri="{FF2B5EF4-FFF2-40B4-BE49-F238E27FC236}">
                <a16:creationId xmlns:a16="http://schemas.microsoft.com/office/drawing/2014/main" id="{1FDB1832-915A-4727-9D6B-AA9269499FE1}"/>
              </a:ext>
            </a:extLst>
          </p:cNvPr>
          <p:cNvSpPr/>
          <p:nvPr userDrawn="1"/>
        </p:nvSpPr>
        <p:spPr>
          <a:xfrm>
            <a:off x="-6879" y="3246122"/>
            <a:ext cx="12192000" cy="3611878"/>
          </a:xfrm>
          <a:custGeom>
            <a:avLst/>
            <a:gdLst>
              <a:gd name="connsiteX0" fmla="*/ 0 w 9144000"/>
              <a:gd name="connsiteY0" fmla="*/ 0 h 3611878"/>
              <a:gd name="connsiteX1" fmla="*/ 9144000 w 9144000"/>
              <a:gd name="connsiteY1" fmla="*/ 1899323 h 3611878"/>
              <a:gd name="connsiteX2" fmla="*/ 9144000 w 9144000"/>
              <a:gd name="connsiteY2" fmla="*/ 3611878 h 3611878"/>
              <a:gd name="connsiteX3" fmla="*/ 0 w 9144000"/>
              <a:gd name="connsiteY3" fmla="*/ 3611878 h 3611878"/>
            </a:gdLst>
            <a:ahLst/>
            <a:cxnLst>
              <a:cxn ang="0">
                <a:pos x="connsiteX0" y="connsiteY0"/>
              </a:cxn>
              <a:cxn ang="0">
                <a:pos x="connsiteX1" y="connsiteY1"/>
              </a:cxn>
              <a:cxn ang="0">
                <a:pos x="connsiteX2" y="connsiteY2"/>
              </a:cxn>
              <a:cxn ang="0">
                <a:pos x="connsiteX3" y="connsiteY3"/>
              </a:cxn>
            </a:cxnLst>
            <a:rect l="l" t="t" r="r" b="b"/>
            <a:pathLst>
              <a:path w="9144000" h="3611878">
                <a:moveTo>
                  <a:pt x="0" y="0"/>
                </a:moveTo>
                <a:lnTo>
                  <a:pt x="9144000" y="1899323"/>
                </a:lnTo>
                <a:lnTo>
                  <a:pt x="9144000" y="3611878"/>
                </a:lnTo>
                <a:lnTo>
                  <a:pt x="0" y="361187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6" name="Freeform: Shape 15">
            <a:extLst>
              <a:ext uri="{FF2B5EF4-FFF2-40B4-BE49-F238E27FC236}">
                <a16:creationId xmlns:a16="http://schemas.microsoft.com/office/drawing/2014/main" id="{C265A36D-C015-49CB-A788-D362CAAA54F2}"/>
              </a:ext>
            </a:extLst>
          </p:cNvPr>
          <p:cNvSpPr/>
          <p:nvPr userDrawn="1"/>
        </p:nvSpPr>
        <p:spPr>
          <a:xfrm rot="527608">
            <a:off x="-80350" y="4192062"/>
            <a:ext cx="12352700" cy="101413"/>
          </a:xfrm>
          <a:custGeom>
            <a:avLst/>
            <a:gdLst>
              <a:gd name="connsiteX0" fmla="*/ 0 w 12352700"/>
              <a:gd name="connsiteY0" fmla="*/ 0 h 101413"/>
              <a:gd name="connsiteX1" fmla="*/ 12352700 w 12352700"/>
              <a:gd name="connsiteY1" fmla="*/ 0 h 101413"/>
              <a:gd name="connsiteX2" fmla="*/ 12352700 w 12352700"/>
              <a:gd name="connsiteY2" fmla="*/ 101413 h 101413"/>
              <a:gd name="connsiteX3" fmla="*/ 15688 w 12352700"/>
              <a:gd name="connsiteY3" fmla="*/ 101413 h 101413"/>
            </a:gdLst>
            <a:ahLst/>
            <a:cxnLst>
              <a:cxn ang="0">
                <a:pos x="connsiteX0" y="connsiteY0"/>
              </a:cxn>
              <a:cxn ang="0">
                <a:pos x="connsiteX1" y="connsiteY1"/>
              </a:cxn>
              <a:cxn ang="0">
                <a:pos x="connsiteX2" y="connsiteY2"/>
              </a:cxn>
              <a:cxn ang="0">
                <a:pos x="connsiteX3" y="connsiteY3"/>
              </a:cxn>
            </a:cxnLst>
            <a:rect l="l" t="t" r="r" b="b"/>
            <a:pathLst>
              <a:path w="12352700" h="101413">
                <a:moveTo>
                  <a:pt x="0" y="0"/>
                </a:moveTo>
                <a:lnTo>
                  <a:pt x="12352700" y="0"/>
                </a:lnTo>
                <a:lnTo>
                  <a:pt x="12352700" y="101413"/>
                </a:lnTo>
                <a:lnTo>
                  <a:pt x="15688" y="101413"/>
                </a:lnTo>
                <a:close/>
              </a:path>
            </a:pathLst>
          </a:custGeom>
          <a:solidFill>
            <a:srgbClr val="A2AAA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15" name="Freeform: Shape 14">
            <a:extLst>
              <a:ext uri="{FF2B5EF4-FFF2-40B4-BE49-F238E27FC236}">
                <a16:creationId xmlns:a16="http://schemas.microsoft.com/office/drawing/2014/main" id="{5F8F0D99-DDFD-49A0-A687-46B560FEDC82}"/>
              </a:ext>
            </a:extLst>
          </p:cNvPr>
          <p:cNvSpPr/>
          <p:nvPr userDrawn="1"/>
        </p:nvSpPr>
        <p:spPr>
          <a:xfrm rot="533547">
            <a:off x="10112843" y="4975421"/>
            <a:ext cx="2109925" cy="102562"/>
          </a:xfrm>
          <a:custGeom>
            <a:avLst/>
            <a:gdLst>
              <a:gd name="connsiteX0" fmla="*/ 0 w 2109925"/>
              <a:gd name="connsiteY0" fmla="*/ 0 h 102562"/>
              <a:gd name="connsiteX1" fmla="*/ 2093878 w 2109925"/>
              <a:gd name="connsiteY1" fmla="*/ 0 h 102562"/>
              <a:gd name="connsiteX2" fmla="*/ 2109925 w 2109925"/>
              <a:gd name="connsiteY2" fmla="*/ 102562 h 102562"/>
              <a:gd name="connsiteX3" fmla="*/ 0 w 2109925"/>
              <a:gd name="connsiteY3" fmla="*/ 102562 h 102562"/>
            </a:gdLst>
            <a:ahLst/>
            <a:cxnLst>
              <a:cxn ang="0">
                <a:pos x="connsiteX0" y="connsiteY0"/>
              </a:cxn>
              <a:cxn ang="0">
                <a:pos x="connsiteX1" y="connsiteY1"/>
              </a:cxn>
              <a:cxn ang="0">
                <a:pos x="connsiteX2" y="connsiteY2"/>
              </a:cxn>
              <a:cxn ang="0">
                <a:pos x="connsiteX3" y="connsiteY3"/>
              </a:cxn>
            </a:cxnLst>
            <a:rect l="l" t="t" r="r" b="b"/>
            <a:pathLst>
              <a:path w="2109925" h="102562">
                <a:moveTo>
                  <a:pt x="0" y="0"/>
                </a:moveTo>
                <a:lnTo>
                  <a:pt x="2093878" y="0"/>
                </a:lnTo>
                <a:lnTo>
                  <a:pt x="2109925" y="102562"/>
                </a:lnTo>
                <a:lnTo>
                  <a:pt x="0" y="102562"/>
                </a:lnTo>
                <a:close/>
              </a:path>
            </a:pathLst>
          </a:custGeom>
          <a:solidFill>
            <a:srgbClr val="51A0D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2" name="1 Título"/>
          <p:cNvSpPr>
            <a:spLocks noGrp="1"/>
          </p:cNvSpPr>
          <p:nvPr>
            <p:ph type="ctrTitle" hasCustomPrompt="1"/>
          </p:nvPr>
        </p:nvSpPr>
        <p:spPr>
          <a:xfrm>
            <a:off x="587535" y="4394866"/>
            <a:ext cx="11016878" cy="815962"/>
          </a:xfrm>
          <a:prstGeom prst="rect">
            <a:avLst/>
          </a:prstGeom>
        </p:spPr>
        <p:txBody>
          <a:bodyPr lIns="0" tIns="0" rIns="0" bIns="0">
            <a:noAutofit/>
          </a:bodyPr>
          <a:lstStyle>
            <a:lvl1pPr algn="l" defTabSz="914400" rtl="0" eaLnBrk="1" latinLnBrk="0" hangingPunct="1">
              <a:lnSpc>
                <a:spcPct val="85000"/>
              </a:lnSpc>
              <a:spcBef>
                <a:spcPct val="0"/>
              </a:spcBef>
              <a:buNone/>
              <a:defRPr lang="es-AR" sz="3600" b="1" kern="1200" dirty="0">
                <a:solidFill>
                  <a:srgbClr val="51A0D2"/>
                </a:solidFill>
                <a:latin typeface="+mj-lt"/>
                <a:ea typeface="+mj-ea"/>
                <a:cs typeface="+mj-cs"/>
              </a:defRPr>
            </a:lvl1pPr>
          </a:lstStyle>
          <a:p>
            <a:r>
              <a:rPr lang="es-ES" dirty="0"/>
              <a:t>I </a:t>
            </a:r>
            <a:r>
              <a:rPr lang="es-ES" dirty="0" err="1"/>
              <a:t>love</a:t>
            </a:r>
            <a:r>
              <a:rPr lang="es-ES" dirty="0"/>
              <a:t> </a:t>
            </a:r>
            <a:r>
              <a:rPr lang="es-ES" dirty="0" err="1"/>
              <a:t>making</a:t>
            </a:r>
            <a:r>
              <a:rPr lang="es-ES" dirty="0"/>
              <a:t> </a:t>
            </a:r>
            <a:r>
              <a:rPr lang="es-ES" dirty="0" err="1"/>
              <a:t>slides</a:t>
            </a:r>
            <a:endParaRPr lang="es-AR" dirty="0"/>
          </a:p>
        </p:txBody>
      </p:sp>
      <p:sp>
        <p:nvSpPr>
          <p:cNvPr id="3" name="2 Subtítulo"/>
          <p:cNvSpPr>
            <a:spLocks noGrp="1"/>
          </p:cNvSpPr>
          <p:nvPr>
            <p:ph type="subTitle" idx="1"/>
          </p:nvPr>
        </p:nvSpPr>
        <p:spPr>
          <a:xfrm>
            <a:off x="587375" y="5333005"/>
            <a:ext cx="11003492" cy="687521"/>
          </a:xfrm>
        </p:spPr>
        <p:txBody>
          <a:bodyPr lIns="0" tIns="0" rIns="0" bIns="0">
            <a:noAutofit/>
          </a:bodyPr>
          <a:lstStyle>
            <a:lvl1pPr marL="0" indent="0" algn="l">
              <a:lnSpc>
                <a:spcPct val="85000"/>
              </a:lnSpc>
              <a:spcBef>
                <a:spcPts val="0"/>
              </a:spcBef>
              <a:buNone/>
              <a:defRPr sz="2000">
                <a:solidFill>
                  <a:srgbClr val="A2AAA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s-AR" dirty="0"/>
          </a:p>
        </p:txBody>
      </p:sp>
      <p:pic>
        <p:nvPicPr>
          <p:cNvPr id="4" name="Picture 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73882" y="6103435"/>
            <a:ext cx="2570090" cy="626241"/>
          </a:xfrm>
          <a:prstGeom prst="rect">
            <a:avLst/>
          </a:prstGeom>
        </p:spPr>
      </p:pic>
    </p:spTree>
    <p:extLst>
      <p:ext uri="{BB962C8B-B14F-4D97-AF65-F5344CB8AC3E}">
        <p14:creationId xmlns:p14="http://schemas.microsoft.com/office/powerpoint/2010/main" val="380868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Diapositiva de título">
    <p:bg>
      <p:bgPr>
        <a:solidFill>
          <a:schemeClr val="bg1">
            <a:lumMod val="50000"/>
          </a:schemeClr>
        </a:solidFill>
        <a:effectLst/>
      </p:bgPr>
    </p:bg>
    <p:spTree>
      <p:nvGrpSpPr>
        <p:cNvPr id="1" name=""/>
        <p:cNvGrpSpPr/>
        <p:nvPr/>
      </p:nvGrpSpPr>
      <p:grpSpPr>
        <a:xfrm>
          <a:off x="0" y="0"/>
          <a:ext cx="0" cy="0"/>
          <a:chOff x="0" y="0"/>
          <a:chExt cx="0" cy="0"/>
        </a:xfrm>
      </p:grpSpPr>
      <p:pic>
        <p:nvPicPr>
          <p:cNvPr id="17" name="Picture 3">
            <a:extLst>
              <a:ext uri="{FF2B5EF4-FFF2-40B4-BE49-F238E27FC236}">
                <a16:creationId xmlns:a16="http://schemas.microsoft.com/office/drawing/2014/main" id="{8C3836B8-9BF8-A84A-9B04-8D3ACB7C98A6}"/>
              </a:ext>
            </a:extLst>
          </p:cNvPr>
          <p:cNvPicPr>
            <a:picLocks noChangeAspect="1" noChangeArrowheads="1"/>
          </p:cNvPicPr>
          <p:nvPr userDrawn="1"/>
        </p:nvPicPr>
        <p:blipFill rotWithShape="1">
          <a:blip r:embed="rId4" cstate="email">
            <a:extLst>
              <a:ext uri="{28A0092B-C50C-407E-A947-70E740481C1C}">
                <a14:useLocalDpi xmlns:a14="http://schemas.microsoft.com/office/drawing/2010/main"/>
              </a:ext>
            </a:extLst>
          </a:blip>
          <a:srcRect r="310" b="23513"/>
          <a:stretch/>
        </p:blipFill>
        <p:spPr bwMode="auto">
          <a:xfrm>
            <a:off x="-1" y="0"/>
            <a:ext cx="12188952" cy="362138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6" name="Object 5" hidden="1">
            <a:extLst>
              <a:ext uri="{FF2B5EF4-FFF2-40B4-BE49-F238E27FC236}">
                <a16:creationId xmlns:a16="http://schemas.microsoft.com/office/drawing/2014/main" id="{9F37FCF2-5F08-4E8E-B67D-943AD5B339AA}"/>
              </a:ext>
            </a:extLst>
          </p:cNvPr>
          <p:cNvGraphicFramePr>
            <a:graphicFrameLocks noChangeAspect="1"/>
          </p:cNvGraphicFramePr>
          <p:nvPr userDrawn="1">
            <p:custDataLst>
              <p:tags r:id="rId1"/>
            </p:custDataLst>
            <p:extLst>
              <p:ext uri="{D42A27DB-BD31-4B8C-83A1-F6EECF244321}">
                <p14:modId xmlns:p14="http://schemas.microsoft.com/office/powerpoint/2010/main" val="4276977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425" imgH="424" progId="TCLayout.ActiveDocument.1">
                  <p:embed/>
                </p:oleObj>
              </mc:Choice>
              <mc:Fallback>
                <p:oleObj name="think-cell Slide" r:id="rId5" imgW="425" imgH="424" progId="TCLayout.ActiveDocument.1">
                  <p:embed/>
                  <p:pic>
                    <p:nvPicPr>
                      <p:cNvPr id="6" name="Object 5" hidden="1">
                        <a:extLst>
                          <a:ext uri="{FF2B5EF4-FFF2-40B4-BE49-F238E27FC236}">
                            <a16:creationId xmlns:a16="http://schemas.microsoft.com/office/drawing/2014/main" id="{9F37FCF2-5F08-4E8E-B67D-943AD5B339A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5FBF6517-3300-4773-A95E-34EB924353D9}"/>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s-ES" sz="3600" b="1" i="0" baseline="0" dirty="0">
              <a:latin typeface="Calibri" panose="020F0502020204030204" pitchFamily="34" charset="0"/>
              <a:ea typeface="+mj-ea"/>
              <a:cs typeface="+mj-cs"/>
              <a:sym typeface="Calibri" panose="020F0502020204030204" pitchFamily="34" charset="0"/>
            </a:endParaRPr>
          </a:p>
        </p:txBody>
      </p:sp>
      <p:sp>
        <p:nvSpPr>
          <p:cNvPr id="19" name="Rectangle 18">
            <a:extLst>
              <a:ext uri="{FF2B5EF4-FFF2-40B4-BE49-F238E27FC236}">
                <a16:creationId xmlns:a16="http://schemas.microsoft.com/office/drawing/2014/main" id="{1FDB1832-915A-4727-9D6B-AA9269499FE1}"/>
              </a:ext>
            </a:extLst>
          </p:cNvPr>
          <p:cNvSpPr/>
          <p:nvPr userDrawn="1"/>
        </p:nvSpPr>
        <p:spPr>
          <a:xfrm>
            <a:off x="0" y="3621386"/>
            <a:ext cx="12192000" cy="3236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6" name="Rectangle 15">
            <a:extLst>
              <a:ext uri="{FF2B5EF4-FFF2-40B4-BE49-F238E27FC236}">
                <a16:creationId xmlns:a16="http://schemas.microsoft.com/office/drawing/2014/main" id="{C265A36D-C015-49CB-A788-D362CAAA54F2}"/>
              </a:ext>
            </a:extLst>
          </p:cNvPr>
          <p:cNvSpPr/>
          <p:nvPr userDrawn="1"/>
        </p:nvSpPr>
        <p:spPr>
          <a:xfrm>
            <a:off x="0" y="3519973"/>
            <a:ext cx="12188952" cy="101413"/>
          </a:xfrm>
          <a:prstGeom prst="rect">
            <a:avLst/>
          </a:prstGeom>
          <a:solidFill>
            <a:srgbClr val="A2AAA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15" name="Rectangle 14">
            <a:extLst>
              <a:ext uri="{FF2B5EF4-FFF2-40B4-BE49-F238E27FC236}">
                <a16:creationId xmlns:a16="http://schemas.microsoft.com/office/drawing/2014/main" id="{5F8F0D99-DDFD-49A0-A687-46B560FEDC82}"/>
              </a:ext>
            </a:extLst>
          </p:cNvPr>
          <p:cNvSpPr/>
          <p:nvPr userDrawn="1"/>
        </p:nvSpPr>
        <p:spPr>
          <a:xfrm>
            <a:off x="10083779" y="6031538"/>
            <a:ext cx="2109925" cy="102562"/>
          </a:xfrm>
          <a:prstGeom prst="rect">
            <a:avLst/>
          </a:prstGeom>
          <a:solidFill>
            <a:srgbClr val="51A0D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2" name="1 Título"/>
          <p:cNvSpPr>
            <a:spLocks noGrp="1"/>
          </p:cNvSpPr>
          <p:nvPr>
            <p:ph type="ctrTitle" hasCustomPrompt="1"/>
          </p:nvPr>
        </p:nvSpPr>
        <p:spPr>
          <a:xfrm>
            <a:off x="0" y="2484589"/>
            <a:ext cx="12188951" cy="1029365"/>
          </a:xfrm>
          <a:prstGeom prst="rect">
            <a:avLst/>
          </a:prstGeom>
          <a:solidFill>
            <a:schemeClr val="bg1">
              <a:alpha val="76000"/>
            </a:schemeClr>
          </a:solidFill>
        </p:spPr>
        <p:txBody>
          <a:bodyPr lIns="0" tIns="0" rIns="0" bIns="0" anchor="ctr">
            <a:noAutofit/>
          </a:bodyPr>
          <a:lstStyle>
            <a:lvl1pPr algn="ctr" defTabSz="914400" rtl="0" eaLnBrk="1" latinLnBrk="0" hangingPunct="1">
              <a:lnSpc>
                <a:spcPct val="85000"/>
              </a:lnSpc>
              <a:spcBef>
                <a:spcPct val="0"/>
              </a:spcBef>
              <a:buNone/>
              <a:defRPr lang="es-AR" sz="3600" b="1" kern="1200" dirty="0">
                <a:solidFill>
                  <a:schemeClr val="tx1"/>
                </a:solidFill>
                <a:latin typeface="+mj-lt"/>
                <a:ea typeface="+mj-ea"/>
                <a:cs typeface="+mj-cs"/>
              </a:defRPr>
            </a:lvl1pPr>
          </a:lstStyle>
          <a:p>
            <a:r>
              <a:rPr lang="es-ES" dirty="0"/>
              <a:t>I </a:t>
            </a:r>
            <a:r>
              <a:rPr lang="es-ES" dirty="0" err="1"/>
              <a:t>love</a:t>
            </a:r>
            <a:r>
              <a:rPr lang="es-ES" dirty="0"/>
              <a:t> </a:t>
            </a:r>
            <a:r>
              <a:rPr lang="es-ES" dirty="0" err="1"/>
              <a:t>making</a:t>
            </a:r>
            <a:r>
              <a:rPr lang="es-ES" dirty="0"/>
              <a:t> </a:t>
            </a:r>
            <a:r>
              <a:rPr lang="es-ES" dirty="0" err="1"/>
              <a:t>slides</a:t>
            </a:r>
            <a:endParaRPr lang="es-AR" dirty="0"/>
          </a:p>
        </p:txBody>
      </p:sp>
      <p:sp>
        <p:nvSpPr>
          <p:cNvPr id="3" name="2 Subtítulo"/>
          <p:cNvSpPr>
            <a:spLocks noGrp="1"/>
          </p:cNvSpPr>
          <p:nvPr>
            <p:ph type="subTitle" idx="1"/>
          </p:nvPr>
        </p:nvSpPr>
        <p:spPr>
          <a:xfrm>
            <a:off x="587375" y="4800238"/>
            <a:ext cx="11003492" cy="687521"/>
          </a:xfrm>
        </p:spPr>
        <p:txBody>
          <a:bodyPr lIns="0" tIns="0" rIns="0" bIns="0">
            <a:noAutofit/>
          </a:bodyPr>
          <a:lstStyle>
            <a:lvl1pPr marL="0" indent="0" algn="r">
              <a:lnSpc>
                <a:spcPct val="85000"/>
              </a:lnSpc>
              <a:spcBef>
                <a:spcPts val="0"/>
              </a:spcBef>
              <a:buNone/>
              <a:defRPr sz="2000">
                <a:solidFill>
                  <a:srgbClr val="A2AAA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s-AR" dirty="0"/>
          </a:p>
        </p:txBody>
      </p:sp>
      <p:pic>
        <p:nvPicPr>
          <p:cNvPr id="4" name="Picture 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73882" y="6103435"/>
            <a:ext cx="2570090" cy="626241"/>
          </a:xfrm>
          <a:prstGeom prst="rect">
            <a:avLst/>
          </a:prstGeom>
        </p:spPr>
      </p:pic>
      <p:sp>
        <p:nvSpPr>
          <p:cNvPr id="8" name="Text Placeholder 7">
            <a:extLst>
              <a:ext uri="{FF2B5EF4-FFF2-40B4-BE49-F238E27FC236}">
                <a16:creationId xmlns:a16="http://schemas.microsoft.com/office/drawing/2014/main" id="{8D94591D-9044-4378-AF60-B93E038CD71F}"/>
              </a:ext>
            </a:extLst>
          </p:cNvPr>
          <p:cNvSpPr>
            <a:spLocks noGrp="1"/>
          </p:cNvSpPr>
          <p:nvPr>
            <p:ph type="body" sz="quarter" idx="10"/>
          </p:nvPr>
        </p:nvSpPr>
        <p:spPr>
          <a:xfrm>
            <a:off x="587375" y="3784600"/>
            <a:ext cx="11002963" cy="765175"/>
          </a:xfrm>
        </p:spPr>
        <p:txBody>
          <a:bodyPr>
            <a:noAutofit/>
          </a:bodyPr>
          <a:lstStyle>
            <a:lvl1pPr marL="0" indent="0" algn="l" defTabSz="914400" rtl="0" eaLnBrk="1" latinLnBrk="0" hangingPunct="1">
              <a:lnSpc>
                <a:spcPct val="85000"/>
              </a:lnSpc>
              <a:spcBef>
                <a:spcPts val="0"/>
              </a:spcBef>
              <a:buFont typeface="Arial" pitchFamily="34" charset="0"/>
              <a:buNone/>
              <a:defRPr lang="en-US" sz="2000" kern="1200" dirty="0" smtClean="0">
                <a:solidFill>
                  <a:srgbClr val="A2AAAD"/>
                </a:solidFill>
                <a:latin typeface="+mn-lt"/>
                <a:ea typeface="+mn-ea"/>
                <a:cs typeface="+mn-cs"/>
              </a:defRPr>
            </a:lvl1pPr>
            <a:lvl2pPr marL="0" indent="0" algn="l" defTabSz="914400" rtl="0" eaLnBrk="1" latinLnBrk="0" hangingPunct="1">
              <a:lnSpc>
                <a:spcPct val="85000"/>
              </a:lnSpc>
              <a:spcBef>
                <a:spcPts val="0"/>
              </a:spcBef>
              <a:buFont typeface="Arial" pitchFamily="34" charset="0"/>
              <a:buNone/>
              <a:defRPr lang="en-US" sz="2000" kern="1200" dirty="0" smtClean="0">
                <a:solidFill>
                  <a:srgbClr val="A2AAAD"/>
                </a:solidFill>
                <a:latin typeface="+mn-lt"/>
                <a:ea typeface="+mn-ea"/>
                <a:cs typeface="+mn-cs"/>
              </a:defRPr>
            </a:lvl2pPr>
            <a:lvl3pPr marL="0" indent="0" algn="l" defTabSz="914400" rtl="0" eaLnBrk="1" latinLnBrk="0" hangingPunct="1">
              <a:lnSpc>
                <a:spcPct val="85000"/>
              </a:lnSpc>
              <a:spcBef>
                <a:spcPts val="0"/>
              </a:spcBef>
              <a:buFont typeface="Arial" pitchFamily="34" charset="0"/>
              <a:buNone/>
              <a:defRPr lang="en-US" sz="2000" kern="1200" dirty="0" smtClean="0">
                <a:solidFill>
                  <a:srgbClr val="A2AAAD"/>
                </a:solidFill>
                <a:latin typeface="+mn-lt"/>
                <a:ea typeface="+mn-ea"/>
                <a:cs typeface="+mn-cs"/>
              </a:defRPr>
            </a:lvl3pPr>
            <a:lvl4pPr marL="0" indent="0" algn="l" defTabSz="914400" rtl="0" eaLnBrk="1" latinLnBrk="0" hangingPunct="1">
              <a:lnSpc>
                <a:spcPct val="85000"/>
              </a:lnSpc>
              <a:spcBef>
                <a:spcPts val="0"/>
              </a:spcBef>
              <a:buFont typeface="Arial" pitchFamily="34" charset="0"/>
              <a:buNone/>
              <a:defRPr lang="en-US" sz="2000" kern="1200" dirty="0" smtClean="0">
                <a:solidFill>
                  <a:srgbClr val="A2AAAD"/>
                </a:solidFill>
                <a:latin typeface="+mn-lt"/>
                <a:ea typeface="+mn-ea"/>
                <a:cs typeface="+mn-cs"/>
              </a:defRPr>
            </a:lvl4pPr>
            <a:lvl5pPr marL="0" indent="0" algn="l" defTabSz="914400" rtl="0" eaLnBrk="1" latinLnBrk="0" hangingPunct="1">
              <a:lnSpc>
                <a:spcPct val="85000"/>
              </a:lnSpc>
              <a:spcBef>
                <a:spcPts val="0"/>
              </a:spcBef>
              <a:buFont typeface="Arial" pitchFamily="34" charset="0"/>
              <a:buNone/>
              <a:defRPr lang="en-GB" sz="2000" kern="1200" dirty="0">
                <a:solidFill>
                  <a:srgbClr val="A2AAAD"/>
                </a:solidFill>
                <a:latin typeface="+mn-lt"/>
                <a:ea typeface="+mn-ea"/>
                <a:cs typeface="+mn-cs"/>
              </a:defRPr>
            </a:lvl5pPr>
          </a:lstStyle>
          <a:p>
            <a:pPr lvl="0"/>
            <a:r>
              <a:rPr lang="en-US" dirty="0"/>
              <a:t>Click to edit Master text styles</a:t>
            </a:r>
          </a:p>
        </p:txBody>
      </p:sp>
    </p:spTree>
    <p:extLst>
      <p:ext uri="{BB962C8B-B14F-4D97-AF65-F5344CB8AC3E}">
        <p14:creationId xmlns:p14="http://schemas.microsoft.com/office/powerpoint/2010/main" val="3242822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7EB3FFEC-4F83-4414-8387-740629D456AE}"/>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4" progId="TCLayout.ActiveDocument.1">
                  <p:embed/>
                </p:oleObj>
              </mc:Choice>
              <mc:Fallback>
                <p:oleObj name="think-cell Slide" r:id="rId4" imgW="425" imgH="424" progId="TCLayout.ActiveDocument.1">
                  <p:embed/>
                  <p:pic>
                    <p:nvPicPr>
                      <p:cNvPr id="5" name="Object 4" hidden="1">
                        <a:extLst>
                          <a:ext uri="{FF2B5EF4-FFF2-40B4-BE49-F238E27FC236}">
                            <a16:creationId xmlns:a16="http://schemas.microsoft.com/office/drawing/2014/main" id="{7EB3FFEC-4F83-4414-8387-740629D456A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4D86CA3-C351-4C85-B42F-C92CEE991BF0}"/>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600" b="1" i="0" baseline="0" dirty="0">
              <a:latin typeface="Calibri" panose="020F0502020204030204" pitchFamily="34" charset="0"/>
              <a:ea typeface="+mj-ea"/>
              <a:cs typeface="+mj-cs"/>
              <a:sym typeface="Calibri" panose="020F0502020204030204" pitchFamily="34" charset="0"/>
            </a:endParaRPr>
          </a:p>
        </p:txBody>
      </p:sp>
      <p:sp>
        <p:nvSpPr>
          <p:cNvPr id="11" name="Text Placeholder 10">
            <a:extLst>
              <a:ext uri="{FF2B5EF4-FFF2-40B4-BE49-F238E27FC236}">
                <a16:creationId xmlns:a16="http://schemas.microsoft.com/office/drawing/2014/main" id="{A5CF65B4-79B2-4E2E-9A81-917A11806715}"/>
              </a:ext>
            </a:extLst>
          </p:cNvPr>
          <p:cNvSpPr>
            <a:spLocks noGrp="1"/>
          </p:cNvSpPr>
          <p:nvPr>
            <p:ph type="body" sz="quarter" idx="10"/>
          </p:nvPr>
        </p:nvSpPr>
        <p:spPr>
          <a:xfrm>
            <a:off x="601663" y="1597025"/>
            <a:ext cx="11002962" cy="4537075"/>
          </a:xfrm>
        </p:spPr>
        <p:txBody>
          <a:bodyPr rIns="0"/>
          <a:lstStyle>
            <a:lvl1pPr>
              <a:defRPr sz="1800">
                <a:solidFill>
                  <a:schemeClr val="bg2"/>
                </a:solidFill>
              </a:defRPr>
            </a:lvl1pPr>
            <a:lvl2pPr>
              <a:defRPr sz="1600">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2" name="Title 11">
            <a:extLst>
              <a:ext uri="{FF2B5EF4-FFF2-40B4-BE49-F238E27FC236}">
                <a16:creationId xmlns:a16="http://schemas.microsoft.com/office/drawing/2014/main" id="{CD2B13ED-0F58-4EE8-8D9E-DEA9782C351E}"/>
              </a:ext>
            </a:extLst>
          </p:cNvPr>
          <p:cNvSpPr>
            <a:spLocks noGrp="1"/>
          </p:cNvSpPr>
          <p:nvPr>
            <p:ph type="title"/>
          </p:nvPr>
        </p:nvSpPr>
        <p:spPr/>
        <p:txBody>
          <a:bodyPr/>
          <a:lstStyle/>
          <a:p>
            <a:r>
              <a:rPr lang="en-US" dirty="0"/>
              <a:t>Click to edit Master title style</a:t>
            </a:r>
            <a:endParaRPr lang="en-IN" dirty="0"/>
          </a:p>
        </p:txBody>
      </p:sp>
    </p:spTree>
    <p:extLst>
      <p:ext uri="{BB962C8B-B14F-4D97-AF65-F5344CB8AC3E}">
        <p14:creationId xmlns:p14="http://schemas.microsoft.com/office/powerpoint/2010/main" val="813296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EE3531DC-E822-464A-87CE-A5CCA73EA9F1}"/>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4" progId="TCLayout.ActiveDocument.1">
                  <p:embed/>
                </p:oleObj>
              </mc:Choice>
              <mc:Fallback>
                <p:oleObj name="think-cell Slide" r:id="rId4" imgW="425" imgH="424" progId="TCLayout.ActiveDocument.1">
                  <p:embed/>
                  <p:pic>
                    <p:nvPicPr>
                      <p:cNvPr id="5" name="Object 4" hidden="1">
                        <a:extLst>
                          <a:ext uri="{FF2B5EF4-FFF2-40B4-BE49-F238E27FC236}">
                            <a16:creationId xmlns:a16="http://schemas.microsoft.com/office/drawing/2014/main" id="{EE3531DC-E822-464A-87CE-A5CCA73EA9F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1BE0F388-1C07-4BEB-A580-E23F825D6C7D}"/>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800" b="1" i="0" baseline="0" dirty="0">
              <a:latin typeface="Calibri" panose="020F0502020204030204" pitchFamily="34" charset="0"/>
              <a:ea typeface="+mj-ea"/>
              <a:cs typeface="+mj-cs"/>
              <a:sym typeface="Calibri" panose="020F0502020204030204" pitchFamily="34" charset="0"/>
            </a:endParaRPr>
          </a:p>
        </p:txBody>
      </p:sp>
      <p:sp>
        <p:nvSpPr>
          <p:cNvPr id="7" name="Rectangle 6"/>
          <p:cNvSpPr/>
          <p:nvPr userDrawn="1"/>
        </p:nvSpPr>
        <p:spPr>
          <a:xfrm>
            <a:off x="0" y="-228600"/>
            <a:ext cx="121920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1 Título"/>
          <p:cNvSpPr>
            <a:spLocks noGrp="1"/>
          </p:cNvSpPr>
          <p:nvPr>
            <p:ph type="title"/>
          </p:nvPr>
        </p:nvSpPr>
        <p:spPr>
          <a:xfrm>
            <a:off x="587374" y="4406901"/>
            <a:ext cx="11017251" cy="1362075"/>
          </a:xfrm>
          <a:prstGeom prst="rect">
            <a:avLst/>
          </a:prstGeom>
        </p:spPr>
        <p:txBody>
          <a:bodyPr anchor="t"/>
          <a:lstStyle>
            <a:lvl1pPr algn="l">
              <a:defRPr sz="2800" b="1" cap="all">
                <a:solidFill>
                  <a:srgbClr val="A2AAAD"/>
                </a:solidFill>
              </a:defRPr>
            </a:lvl1pPr>
          </a:lstStyle>
          <a:p>
            <a:r>
              <a:rPr lang="en-US" dirty="0"/>
              <a:t>Click to edit Master title style</a:t>
            </a:r>
            <a:endParaRPr lang="es-AR" dirty="0"/>
          </a:p>
        </p:txBody>
      </p:sp>
      <p:sp>
        <p:nvSpPr>
          <p:cNvPr id="3" name="2 Marcador de texto"/>
          <p:cNvSpPr>
            <a:spLocks noGrp="1"/>
          </p:cNvSpPr>
          <p:nvPr>
            <p:ph type="body" idx="1"/>
          </p:nvPr>
        </p:nvSpPr>
        <p:spPr>
          <a:xfrm>
            <a:off x="587375" y="2906713"/>
            <a:ext cx="110172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51435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3_Encabezado de sección">
    <p:spTree>
      <p:nvGrpSpPr>
        <p:cNvPr id="1" name=""/>
        <p:cNvGrpSpPr/>
        <p:nvPr/>
      </p:nvGrpSpPr>
      <p:grpSpPr>
        <a:xfrm>
          <a:off x="0" y="0"/>
          <a:ext cx="0" cy="0"/>
          <a:chOff x="0" y="0"/>
          <a:chExt cx="0" cy="0"/>
        </a:xfrm>
      </p:grpSpPr>
      <p:pic>
        <p:nvPicPr>
          <p:cNvPr id="15" name="Picture 2" descr="Brain, Biology, Anatomy, Think, Networking, Physiology">
            <a:extLst>
              <a:ext uri="{FF2B5EF4-FFF2-40B4-BE49-F238E27FC236}">
                <a16:creationId xmlns:a16="http://schemas.microsoft.com/office/drawing/2014/main" id="{F6488D41-E334-4EFB-82FE-14624AA252C0}"/>
              </a:ext>
            </a:extLst>
          </p:cNvPr>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2963" t="1" r="8148" b="1"/>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C03D4254-1E38-412D-8A3B-FFBCD9FF1BF5}"/>
              </a:ext>
            </a:extLst>
          </p:cNvPr>
          <p:cNvSpPr/>
          <p:nvPr userDrawn="1"/>
        </p:nvSpPr>
        <p:spPr>
          <a:xfrm>
            <a:off x="0" y="-2"/>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
        <p:nvSpPr>
          <p:cNvPr id="17" name="Freeform: Shape 16">
            <a:extLst>
              <a:ext uri="{FF2B5EF4-FFF2-40B4-BE49-F238E27FC236}">
                <a16:creationId xmlns:a16="http://schemas.microsoft.com/office/drawing/2014/main" id="{F2FC4EE6-3CDD-4526-B2ED-A5213E76996E}"/>
              </a:ext>
            </a:extLst>
          </p:cNvPr>
          <p:cNvSpPr/>
          <p:nvPr userDrawn="1"/>
        </p:nvSpPr>
        <p:spPr>
          <a:xfrm>
            <a:off x="0" y="-2"/>
            <a:ext cx="12192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703269 w 9144000"/>
              <a:gd name="connsiteY3" fmla="*/ 6858000 h 6858000"/>
              <a:gd name="connsiteX4" fmla="*/ 5753329 w 9144000"/>
              <a:gd name="connsiteY4" fmla="*/ 2 h 6858000"/>
              <a:gd name="connsiteX5" fmla="*/ 0 w 9144000"/>
              <a:gd name="connsiteY5" fmla="*/ 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6858000">
                <a:moveTo>
                  <a:pt x="0" y="0"/>
                </a:moveTo>
                <a:lnTo>
                  <a:pt x="9144000" y="0"/>
                </a:lnTo>
                <a:lnTo>
                  <a:pt x="9144000" y="6858000"/>
                </a:lnTo>
                <a:lnTo>
                  <a:pt x="703269" y="6858000"/>
                </a:lnTo>
                <a:lnTo>
                  <a:pt x="5753329" y="2"/>
                </a:lnTo>
                <a:lnTo>
                  <a:pt x="0" y="2"/>
                </a:lnTo>
                <a:close/>
              </a:path>
            </a:pathLst>
          </a:cu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pic>
        <p:nvPicPr>
          <p:cNvPr id="18" name="Picture 17">
            <a:extLst>
              <a:ext uri="{FF2B5EF4-FFF2-40B4-BE49-F238E27FC236}">
                <a16:creationId xmlns:a16="http://schemas.microsoft.com/office/drawing/2014/main" id="{047F06C3-0E80-4632-A0D2-64F26ED0DEF3}"/>
              </a:ext>
            </a:extLst>
          </p:cNvPr>
          <p:cNvPicPr>
            <a:picLocks noChangeAspect="1"/>
          </p:cNvPicPr>
          <p:nvPr userDrawn="1"/>
        </p:nvPicPr>
        <p:blipFill>
          <a:blip r:embed="rId4"/>
          <a:stretch>
            <a:fillRect/>
          </a:stretch>
        </p:blipFill>
        <p:spPr>
          <a:xfrm rot="18873614">
            <a:off x="298366" y="3279815"/>
            <a:ext cx="8502324" cy="499331"/>
          </a:xfrm>
          <a:prstGeom prst="rect">
            <a:avLst/>
          </a:prstGeom>
        </p:spPr>
      </p:pic>
      <p:sp>
        <p:nvSpPr>
          <p:cNvPr id="19" name="Freeform: Shape 18">
            <a:extLst>
              <a:ext uri="{FF2B5EF4-FFF2-40B4-BE49-F238E27FC236}">
                <a16:creationId xmlns:a16="http://schemas.microsoft.com/office/drawing/2014/main" id="{08F3DBB1-A143-4BB5-A51C-4C9E8711288C}"/>
              </a:ext>
            </a:extLst>
          </p:cNvPr>
          <p:cNvSpPr/>
          <p:nvPr userDrawn="1"/>
        </p:nvSpPr>
        <p:spPr>
          <a:xfrm>
            <a:off x="1" y="0"/>
            <a:ext cx="7671105" cy="6857998"/>
          </a:xfrm>
          <a:custGeom>
            <a:avLst/>
            <a:gdLst>
              <a:gd name="connsiteX0" fmla="*/ 0 w 5753329"/>
              <a:gd name="connsiteY0" fmla="*/ 0 h 6857998"/>
              <a:gd name="connsiteX1" fmla="*/ 5753329 w 5753329"/>
              <a:gd name="connsiteY1" fmla="*/ 0 h 6857998"/>
              <a:gd name="connsiteX2" fmla="*/ 703269 w 5753329"/>
              <a:gd name="connsiteY2" fmla="*/ 6857998 h 6857998"/>
              <a:gd name="connsiteX3" fmla="*/ 0 w 5753329"/>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5753329" h="6857998">
                <a:moveTo>
                  <a:pt x="0" y="0"/>
                </a:moveTo>
                <a:lnTo>
                  <a:pt x="5753329" y="0"/>
                </a:lnTo>
                <a:lnTo>
                  <a:pt x="703269" y="6857998"/>
                </a:lnTo>
                <a:lnTo>
                  <a:pt x="0" y="6857998"/>
                </a:lnTo>
                <a:close/>
              </a:path>
            </a:pathLst>
          </a:custGeom>
          <a:solidFill>
            <a:srgbClr val="A2AAAD">
              <a:alpha val="8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
        <p:nvSpPr>
          <p:cNvPr id="2" name="1 Título"/>
          <p:cNvSpPr>
            <a:spLocks noGrp="1"/>
          </p:cNvSpPr>
          <p:nvPr>
            <p:ph type="title"/>
          </p:nvPr>
        </p:nvSpPr>
        <p:spPr>
          <a:xfrm flipH="1">
            <a:off x="4568693" y="3635197"/>
            <a:ext cx="6675040" cy="1362075"/>
          </a:xfrm>
          <a:prstGeom prst="rect">
            <a:avLst/>
          </a:prstGeom>
        </p:spPr>
        <p:txBody>
          <a:bodyPr anchor="b"/>
          <a:lstStyle>
            <a:lvl1pPr algn="l">
              <a:defRPr sz="4000" b="1" cap="all">
                <a:solidFill>
                  <a:srgbClr val="A2AAAD"/>
                </a:solidFill>
              </a:defRPr>
            </a:lvl1pPr>
          </a:lstStyle>
          <a:p>
            <a:r>
              <a:rPr lang="en-US" dirty="0"/>
              <a:t>Click to edit Master title style</a:t>
            </a:r>
            <a:endParaRPr lang="es-AR" dirty="0"/>
          </a:p>
        </p:txBody>
      </p:sp>
      <p:sp>
        <p:nvSpPr>
          <p:cNvPr id="3" name="2 Marcador de texto"/>
          <p:cNvSpPr>
            <a:spLocks noGrp="1"/>
          </p:cNvSpPr>
          <p:nvPr>
            <p:ph type="body" idx="1"/>
          </p:nvPr>
        </p:nvSpPr>
        <p:spPr>
          <a:xfrm flipH="1">
            <a:off x="4568693" y="5089029"/>
            <a:ext cx="6675040" cy="58166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27" name="Straight Connector 26">
            <a:extLst>
              <a:ext uri="{FF2B5EF4-FFF2-40B4-BE49-F238E27FC236}">
                <a16:creationId xmlns:a16="http://schemas.microsoft.com/office/drawing/2014/main" id="{FFBC2CE1-416A-480B-A2CE-71B44D141989}"/>
              </a:ext>
            </a:extLst>
          </p:cNvPr>
          <p:cNvCxnSpPr>
            <a:cxnSpLocks/>
          </p:cNvCxnSpPr>
          <p:nvPr userDrawn="1"/>
        </p:nvCxnSpPr>
        <p:spPr>
          <a:xfrm flipH="1">
            <a:off x="4568694" y="5037280"/>
            <a:ext cx="6706511" cy="0"/>
          </a:xfrm>
          <a:prstGeom prst="line">
            <a:avLst/>
          </a:prstGeom>
          <a:noFill/>
          <a:ln w="34925" cap="flat">
            <a:solidFill>
              <a:schemeClr val="accent1"/>
            </a:solidFill>
          </a:ln>
        </p:spPr>
        <p:style>
          <a:lnRef idx="2">
            <a:schemeClr val="accent1">
              <a:shade val="50000"/>
            </a:schemeClr>
          </a:lnRef>
          <a:fillRef idx="1">
            <a:schemeClr val="accent1"/>
          </a:fillRef>
          <a:effectRef idx="0">
            <a:schemeClr val="accent1"/>
          </a:effectRef>
          <a:fontRef idx="minor">
            <a:schemeClr val="lt1"/>
          </a:fontRef>
        </p:style>
      </p:cxnSp>
      <p:sp>
        <p:nvSpPr>
          <p:cNvPr id="33" name="Freeform: Shape 32">
            <a:extLst>
              <a:ext uri="{FF2B5EF4-FFF2-40B4-BE49-F238E27FC236}">
                <a16:creationId xmlns:a16="http://schemas.microsoft.com/office/drawing/2014/main" id="{2A87E2DC-A187-4146-A19F-A960B76D09BE}"/>
              </a:ext>
            </a:extLst>
          </p:cNvPr>
          <p:cNvSpPr/>
          <p:nvPr userDrawn="1"/>
        </p:nvSpPr>
        <p:spPr>
          <a:xfrm>
            <a:off x="775132" y="0"/>
            <a:ext cx="6895973" cy="6857998"/>
          </a:xfrm>
          <a:custGeom>
            <a:avLst/>
            <a:gdLst>
              <a:gd name="connsiteX0" fmla="*/ 5050060 w 5171980"/>
              <a:gd name="connsiteY0" fmla="*/ 0 h 6857998"/>
              <a:gd name="connsiteX1" fmla="*/ 5171980 w 5171980"/>
              <a:gd name="connsiteY1" fmla="*/ 0 h 6857998"/>
              <a:gd name="connsiteX2" fmla="*/ 121920 w 5171980"/>
              <a:gd name="connsiteY2" fmla="*/ 6857998 h 6857998"/>
              <a:gd name="connsiteX3" fmla="*/ 0 w 517198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5171980" h="6857998">
                <a:moveTo>
                  <a:pt x="5050060" y="0"/>
                </a:moveTo>
                <a:lnTo>
                  <a:pt x="5171980" y="0"/>
                </a:lnTo>
                <a:lnTo>
                  <a:pt x="121920" y="6857998"/>
                </a:lnTo>
                <a:lnTo>
                  <a:pt x="0" y="6857998"/>
                </a:lnTo>
                <a:close/>
              </a:path>
            </a:pathLst>
          </a:custGeom>
          <a:solidFill>
            <a:schemeClr val="accent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pic>
        <p:nvPicPr>
          <p:cNvPr id="4" name="Picture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41619" y="246103"/>
            <a:ext cx="2429970" cy="592098"/>
          </a:xfrm>
          <a:prstGeom prst="rect">
            <a:avLst/>
          </a:prstGeom>
        </p:spPr>
      </p:pic>
    </p:spTree>
    <p:extLst>
      <p:ext uri="{BB962C8B-B14F-4D97-AF65-F5344CB8AC3E}">
        <p14:creationId xmlns:p14="http://schemas.microsoft.com/office/powerpoint/2010/main" val="2256990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4_Encabezado de sección">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D4CC6FE6-9EBE-4674-850F-87002FAE8D14}"/>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4" progId="TCLayout.ActiveDocument.1">
                  <p:embed/>
                </p:oleObj>
              </mc:Choice>
              <mc:Fallback>
                <p:oleObj name="think-cell Slide" r:id="rId4" imgW="425" imgH="424" progId="TCLayout.ActiveDocument.1">
                  <p:embed/>
                  <p:pic>
                    <p:nvPicPr>
                      <p:cNvPr id="5" name="Object 4" hidden="1">
                        <a:extLst>
                          <a:ext uri="{FF2B5EF4-FFF2-40B4-BE49-F238E27FC236}">
                            <a16:creationId xmlns:a16="http://schemas.microsoft.com/office/drawing/2014/main" id="{D4CC6FE6-9EBE-4674-850F-87002FAE8D1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9526FBBA-94E5-4939-9EF4-C4A93FC60980}"/>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800" b="1" i="0" baseline="0" dirty="0">
              <a:latin typeface="Calibri" panose="020F0502020204030204" pitchFamily="34" charset="0"/>
              <a:ea typeface="+mj-ea"/>
              <a:cs typeface="+mj-cs"/>
              <a:sym typeface="Calibri" panose="020F0502020204030204" pitchFamily="34" charset="0"/>
            </a:endParaRPr>
          </a:p>
        </p:txBody>
      </p:sp>
      <p:sp>
        <p:nvSpPr>
          <p:cNvPr id="21" name="Freeform: Shape 20">
            <a:extLst>
              <a:ext uri="{FF2B5EF4-FFF2-40B4-BE49-F238E27FC236}">
                <a16:creationId xmlns:a16="http://schemas.microsoft.com/office/drawing/2014/main" id="{9DBE4F42-B463-45A7-8592-21FC15AABEC6}"/>
              </a:ext>
            </a:extLst>
          </p:cNvPr>
          <p:cNvSpPr/>
          <p:nvPr userDrawn="1"/>
        </p:nvSpPr>
        <p:spPr>
          <a:xfrm>
            <a:off x="2" y="317067"/>
            <a:ext cx="7030727" cy="6540935"/>
          </a:xfrm>
          <a:custGeom>
            <a:avLst/>
            <a:gdLst>
              <a:gd name="connsiteX0" fmla="*/ 0 w 5273045"/>
              <a:gd name="connsiteY0" fmla="*/ 6087284 h 6540935"/>
              <a:gd name="connsiteX1" fmla="*/ 87761 w 5273045"/>
              <a:gd name="connsiteY1" fmla="*/ 6173773 h 6540935"/>
              <a:gd name="connsiteX2" fmla="*/ 471304 w 5273045"/>
              <a:gd name="connsiteY2" fmla="*/ 6376975 h 6540935"/>
              <a:gd name="connsiteX3" fmla="*/ 710384 w 5273045"/>
              <a:gd name="connsiteY3" fmla="*/ 6418215 h 6540935"/>
              <a:gd name="connsiteX4" fmla="*/ 731810 w 5273045"/>
              <a:gd name="connsiteY4" fmla="*/ 6209749 h 6540935"/>
              <a:gd name="connsiteX5" fmla="*/ 826043 w 5273045"/>
              <a:gd name="connsiteY5" fmla="*/ 6222475 h 6540935"/>
              <a:gd name="connsiteX6" fmla="*/ 880390 w 5273045"/>
              <a:gd name="connsiteY6" fmla="*/ 6496255 h 6540935"/>
              <a:gd name="connsiteX7" fmla="*/ 907445 w 5273045"/>
              <a:gd name="connsiteY7" fmla="*/ 6540935 h 6540935"/>
              <a:gd name="connsiteX8" fmla="*/ 739705 w 5273045"/>
              <a:gd name="connsiteY8" fmla="*/ 6540935 h 6540935"/>
              <a:gd name="connsiteX9" fmla="*/ 737645 w 5273045"/>
              <a:gd name="connsiteY9" fmla="*/ 6536937 h 6540935"/>
              <a:gd name="connsiteX10" fmla="*/ 677802 w 5273045"/>
              <a:gd name="connsiteY10" fmla="*/ 6540935 h 6540935"/>
              <a:gd name="connsiteX11" fmla="*/ 608118 w 5273045"/>
              <a:gd name="connsiteY11" fmla="*/ 6540935 h 6540935"/>
              <a:gd name="connsiteX12" fmla="*/ 528706 w 5273045"/>
              <a:gd name="connsiteY12" fmla="*/ 6532434 h 6540935"/>
              <a:gd name="connsiteX13" fmla="*/ 521923 w 5273045"/>
              <a:gd name="connsiteY13" fmla="*/ 6540935 h 6540935"/>
              <a:gd name="connsiteX14" fmla="*/ 383299 w 5273045"/>
              <a:gd name="connsiteY14" fmla="*/ 6540935 h 6540935"/>
              <a:gd name="connsiteX15" fmla="*/ 411322 w 5273045"/>
              <a:gd name="connsiteY15" fmla="*/ 6502598 h 6540935"/>
              <a:gd name="connsiteX16" fmla="*/ 42987 w 5273045"/>
              <a:gd name="connsiteY16" fmla="*/ 6300438 h 6540935"/>
              <a:gd name="connsiteX17" fmla="*/ 0 w 5273045"/>
              <a:gd name="connsiteY17" fmla="*/ 6260394 h 6540935"/>
              <a:gd name="connsiteX18" fmla="*/ 3093771 w 5273045"/>
              <a:gd name="connsiteY18" fmla="*/ 5984209 h 6540935"/>
              <a:gd name="connsiteX19" fmla="*/ 3145852 w 5273045"/>
              <a:gd name="connsiteY19" fmla="*/ 6038590 h 6540935"/>
              <a:gd name="connsiteX20" fmla="*/ 3147381 w 5273045"/>
              <a:gd name="connsiteY20" fmla="*/ 6087292 h 6540935"/>
              <a:gd name="connsiteX21" fmla="*/ 3514654 w 5273045"/>
              <a:gd name="connsiteY21" fmla="*/ 6411604 h 6540935"/>
              <a:gd name="connsiteX22" fmla="*/ 3625896 w 5273045"/>
              <a:gd name="connsiteY22" fmla="*/ 6508802 h 6540935"/>
              <a:gd name="connsiteX23" fmla="*/ 3644793 w 5273045"/>
              <a:gd name="connsiteY23" fmla="*/ 6540935 h 6540935"/>
              <a:gd name="connsiteX24" fmla="*/ 3471202 w 5273045"/>
              <a:gd name="connsiteY24" fmla="*/ 6540935 h 6540935"/>
              <a:gd name="connsiteX25" fmla="*/ 3439651 w 5273045"/>
              <a:gd name="connsiteY25" fmla="*/ 6516545 h 6540935"/>
              <a:gd name="connsiteX26" fmla="*/ 3174066 w 5273045"/>
              <a:gd name="connsiteY26" fmla="*/ 6366840 h 6540935"/>
              <a:gd name="connsiteX27" fmla="*/ 3107777 w 5273045"/>
              <a:gd name="connsiteY27" fmla="*/ 6288002 h 6540935"/>
              <a:gd name="connsiteX28" fmla="*/ 2992685 w 5273045"/>
              <a:gd name="connsiteY28" fmla="*/ 6481802 h 6540935"/>
              <a:gd name="connsiteX29" fmla="*/ 2936780 w 5273045"/>
              <a:gd name="connsiteY29" fmla="*/ 6540935 h 6540935"/>
              <a:gd name="connsiteX30" fmla="*/ 2733947 w 5273045"/>
              <a:gd name="connsiteY30" fmla="*/ 6540935 h 6540935"/>
              <a:gd name="connsiteX31" fmla="*/ 2784051 w 5273045"/>
              <a:gd name="connsiteY31" fmla="*/ 6498179 h 6540935"/>
              <a:gd name="connsiteX32" fmla="*/ 3035732 w 5273045"/>
              <a:gd name="connsiteY32" fmla="*/ 6023672 h 6540935"/>
              <a:gd name="connsiteX33" fmla="*/ 3093771 w 5273045"/>
              <a:gd name="connsiteY33" fmla="*/ 5984209 h 6540935"/>
              <a:gd name="connsiteX34" fmla="*/ 0 w 5273045"/>
              <a:gd name="connsiteY34" fmla="*/ 5099848 h 6540935"/>
              <a:gd name="connsiteX35" fmla="*/ 67495 w 5273045"/>
              <a:gd name="connsiteY35" fmla="*/ 5134503 h 6540935"/>
              <a:gd name="connsiteX36" fmla="*/ 236245 w 5273045"/>
              <a:gd name="connsiteY36" fmla="*/ 5328917 h 6540935"/>
              <a:gd name="connsiteX37" fmla="*/ 652210 w 5273045"/>
              <a:gd name="connsiteY37" fmla="*/ 5768043 h 6540935"/>
              <a:gd name="connsiteX38" fmla="*/ 1419970 w 5273045"/>
              <a:gd name="connsiteY38" fmla="*/ 6033336 h 6540935"/>
              <a:gd name="connsiteX39" fmla="*/ 1269480 w 5273045"/>
              <a:gd name="connsiteY39" fmla="*/ 6074758 h 6540935"/>
              <a:gd name="connsiteX40" fmla="*/ 403762 w 5273045"/>
              <a:gd name="connsiteY40" fmla="*/ 5857684 h 6540935"/>
              <a:gd name="connsiteX41" fmla="*/ 39733 w 5273045"/>
              <a:gd name="connsiteY41" fmla="*/ 5313227 h 6540935"/>
              <a:gd name="connsiteX42" fmla="*/ 0 w 5273045"/>
              <a:gd name="connsiteY42" fmla="*/ 5354468 h 6540935"/>
              <a:gd name="connsiteX43" fmla="*/ 764460 w 5273045"/>
              <a:gd name="connsiteY43" fmla="*/ 4350956 h 6540935"/>
              <a:gd name="connsiteX44" fmla="*/ 790367 w 5273045"/>
              <a:gd name="connsiteY44" fmla="*/ 4375091 h 6540935"/>
              <a:gd name="connsiteX45" fmla="*/ 1063687 w 5273045"/>
              <a:gd name="connsiteY45" fmla="*/ 4737965 h 6540935"/>
              <a:gd name="connsiteX46" fmla="*/ 1369931 w 5273045"/>
              <a:gd name="connsiteY46" fmla="*/ 4803403 h 6540935"/>
              <a:gd name="connsiteX47" fmla="*/ 1876020 w 5273045"/>
              <a:gd name="connsiteY47" fmla="*/ 5002113 h 6540935"/>
              <a:gd name="connsiteX48" fmla="*/ 1763133 w 5273045"/>
              <a:gd name="connsiteY48" fmla="*/ 5114999 h 6540935"/>
              <a:gd name="connsiteX49" fmla="*/ 1079854 w 5273045"/>
              <a:gd name="connsiteY49" fmla="*/ 4899937 h 6540935"/>
              <a:gd name="connsiteX50" fmla="*/ 989642 w 5273045"/>
              <a:gd name="connsiteY50" fmla="*/ 4855541 h 6540935"/>
              <a:gd name="connsiteX51" fmla="*/ 986678 w 5273045"/>
              <a:gd name="connsiteY51" fmla="*/ 4856784 h 6540935"/>
              <a:gd name="connsiteX52" fmla="*/ 186585 w 5273045"/>
              <a:gd name="connsiteY52" fmla="*/ 4968334 h 6540935"/>
              <a:gd name="connsiteX53" fmla="*/ 37954 w 5273045"/>
              <a:gd name="connsiteY53" fmla="*/ 4897911 h 6540935"/>
              <a:gd name="connsiteX54" fmla="*/ 0 w 5273045"/>
              <a:gd name="connsiteY54" fmla="*/ 4868697 h 6540935"/>
              <a:gd name="connsiteX55" fmla="*/ 0 w 5273045"/>
              <a:gd name="connsiteY55" fmla="*/ 4682693 h 6540935"/>
              <a:gd name="connsiteX56" fmla="*/ 4294 w 5273045"/>
              <a:gd name="connsiteY56" fmla="*/ 4686554 h 6540935"/>
              <a:gd name="connsiteX57" fmla="*/ 850060 w 5273045"/>
              <a:gd name="connsiteY57" fmla="*/ 4740265 h 6540935"/>
              <a:gd name="connsiteX58" fmla="*/ 700239 w 5273045"/>
              <a:gd name="connsiteY58" fmla="*/ 4413068 h 6540935"/>
              <a:gd name="connsiteX59" fmla="*/ 764460 w 5273045"/>
              <a:gd name="connsiteY59" fmla="*/ 4350956 h 6540935"/>
              <a:gd name="connsiteX60" fmla="*/ 3992390 w 5273045"/>
              <a:gd name="connsiteY60" fmla="*/ 3867760 h 6540935"/>
              <a:gd name="connsiteX61" fmla="*/ 4051468 w 5273045"/>
              <a:gd name="connsiteY61" fmla="*/ 3882668 h 6540935"/>
              <a:gd name="connsiteX62" fmla="*/ 4543587 w 5273045"/>
              <a:gd name="connsiteY62" fmla="*/ 3973077 h 6540935"/>
              <a:gd name="connsiteX63" fmla="*/ 4591237 w 5273045"/>
              <a:gd name="connsiteY63" fmla="*/ 4086352 h 6540935"/>
              <a:gd name="connsiteX64" fmla="*/ 4043142 w 5273045"/>
              <a:gd name="connsiteY64" fmla="*/ 4034308 h 6540935"/>
              <a:gd name="connsiteX65" fmla="*/ 3776030 w 5273045"/>
              <a:gd name="connsiteY65" fmla="*/ 4422058 h 6540935"/>
              <a:gd name="connsiteX66" fmla="*/ 3910834 w 5273045"/>
              <a:gd name="connsiteY66" fmla="*/ 4435929 h 6540935"/>
              <a:gd name="connsiteX67" fmla="*/ 4105616 w 5273045"/>
              <a:gd name="connsiteY67" fmla="*/ 4491040 h 6540935"/>
              <a:gd name="connsiteX68" fmla="*/ 3889310 w 5273045"/>
              <a:gd name="connsiteY68" fmla="*/ 4570055 h 6540935"/>
              <a:gd name="connsiteX69" fmla="*/ 3691652 w 5273045"/>
              <a:gd name="connsiteY69" fmla="*/ 4487211 h 6540935"/>
              <a:gd name="connsiteX70" fmla="*/ 3548624 w 5273045"/>
              <a:gd name="connsiteY70" fmla="*/ 4563075 h 6540935"/>
              <a:gd name="connsiteX71" fmla="*/ 3603927 w 5273045"/>
              <a:gd name="connsiteY71" fmla="*/ 4591201 h 6540935"/>
              <a:gd name="connsiteX72" fmla="*/ 3735473 w 5273045"/>
              <a:gd name="connsiteY72" fmla="*/ 4737100 h 6540935"/>
              <a:gd name="connsiteX73" fmla="*/ 3674045 w 5273045"/>
              <a:gd name="connsiteY73" fmla="*/ 4783884 h 6540935"/>
              <a:gd name="connsiteX74" fmla="*/ 3533696 w 5273045"/>
              <a:gd name="connsiteY74" fmla="*/ 4675200 h 6540935"/>
              <a:gd name="connsiteX75" fmla="*/ 3386082 w 5273045"/>
              <a:gd name="connsiteY75" fmla="*/ 4604601 h 6540935"/>
              <a:gd name="connsiteX76" fmla="*/ 3385025 w 5273045"/>
              <a:gd name="connsiteY76" fmla="*/ 4603736 h 6540935"/>
              <a:gd name="connsiteX77" fmla="*/ 3187471 w 5273045"/>
              <a:gd name="connsiteY77" fmla="*/ 4588046 h 6540935"/>
              <a:gd name="connsiteX78" fmla="*/ 3178859 w 5273045"/>
              <a:gd name="connsiteY78" fmla="*/ 4522415 h 6540935"/>
              <a:gd name="connsiteX79" fmla="*/ 3587274 w 5273045"/>
              <a:gd name="connsiteY79" fmla="*/ 4380346 h 6540935"/>
              <a:gd name="connsiteX80" fmla="*/ 3950246 w 5273045"/>
              <a:gd name="connsiteY80" fmla="*/ 3909457 h 6540935"/>
              <a:gd name="connsiteX81" fmla="*/ 3992390 w 5273045"/>
              <a:gd name="connsiteY81" fmla="*/ 3867760 h 6540935"/>
              <a:gd name="connsiteX82" fmla="*/ 1016479 w 5273045"/>
              <a:gd name="connsiteY82" fmla="*/ 3501709 h 6540935"/>
              <a:gd name="connsiteX83" fmla="*/ 1044852 w 5273045"/>
              <a:gd name="connsiteY83" fmla="*/ 3504597 h 6540935"/>
              <a:gd name="connsiteX84" fmla="*/ 1381699 w 5273045"/>
              <a:gd name="connsiteY84" fmla="*/ 3986668 h 6540935"/>
              <a:gd name="connsiteX85" fmla="*/ 1838717 w 5273045"/>
              <a:gd name="connsiteY85" fmla="*/ 4542318 h 6540935"/>
              <a:gd name="connsiteX86" fmla="*/ 1799113 w 5273045"/>
              <a:gd name="connsiteY86" fmla="*/ 4686683 h 6540935"/>
              <a:gd name="connsiteX87" fmla="*/ 1310617 w 5273045"/>
              <a:gd name="connsiteY87" fmla="*/ 4230338 h 6540935"/>
              <a:gd name="connsiteX88" fmla="*/ 1199067 w 5273045"/>
              <a:gd name="connsiteY88" fmla="*/ 3900088 h 6540935"/>
              <a:gd name="connsiteX89" fmla="*/ 1162236 w 5273045"/>
              <a:gd name="connsiteY89" fmla="*/ 3824229 h 6540935"/>
              <a:gd name="connsiteX90" fmla="*/ 925742 w 5273045"/>
              <a:gd name="connsiteY90" fmla="*/ 3883636 h 6540935"/>
              <a:gd name="connsiteX91" fmla="*/ 327234 w 5273045"/>
              <a:gd name="connsiteY91" fmla="*/ 3953858 h 6540935"/>
              <a:gd name="connsiteX92" fmla="*/ 374201 w 5273045"/>
              <a:gd name="connsiteY92" fmla="*/ 4196953 h 6540935"/>
              <a:gd name="connsiteX93" fmla="*/ 333541 w 5273045"/>
              <a:gd name="connsiteY93" fmla="*/ 4227949 h 6540935"/>
              <a:gd name="connsiteX94" fmla="*/ 195689 w 5273045"/>
              <a:gd name="connsiteY94" fmla="*/ 3895016 h 6540935"/>
              <a:gd name="connsiteX95" fmla="*/ 433608 w 5273045"/>
              <a:gd name="connsiteY95" fmla="*/ 3565532 h 6540935"/>
              <a:gd name="connsiteX96" fmla="*/ 478486 w 5273045"/>
              <a:gd name="connsiteY96" fmla="*/ 3642168 h 6540935"/>
              <a:gd name="connsiteX97" fmla="*/ 365884 w 5273045"/>
              <a:gd name="connsiteY97" fmla="*/ 3782896 h 6540935"/>
              <a:gd name="connsiteX98" fmla="*/ 659785 w 5273045"/>
              <a:gd name="connsiteY98" fmla="*/ 3736303 h 6540935"/>
              <a:gd name="connsiteX99" fmla="*/ 925649 w 5273045"/>
              <a:gd name="connsiteY99" fmla="*/ 3753428 h 6540935"/>
              <a:gd name="connsiteX100" fmla="*/ 1084072 w 5273045"/>
              <a:gd name="connsiteY100" fmla="*/ 3700145 h 6540935"/>
              <a:gd name="connsiteX101" fmla="*/ 984668 w 5273045"/>
              <a:gd name="connsiteY101" fmla="*/ 3564667 h 6540935"/>
              <a:gd name="connsiteX102" fmla="*/ 1016479 w 5273045"/>
              <a:gd name="connsiteY102" fmla="*/ 3501709 h 6540935"/>
              <a:gd name="connsiteX103" fmla="*/ 2588481 w 5273045"/>
              <a:gd name="connsiteY103" fmla="*/ 3179989 h 6540935"/>
              <a:gd name="connsiteX104" fmla="*/ 2873200 w 5273045"/>
              <a:gd name="connsiteY104" fmla="*/ 3478570 h 6540935"/>
              <a:gd name="connsiteX105" fmla="*/ 3182113 w 5273045"/>
              <a:gd name="connsiteY105" fmla="*/ 3374481 h 6540935"/>
              <a:gd name="connsiteX106" fmla="*/ 3283517 w 5273045"/>
              <a:gd name="connsiteY106" fmla="*/ 3452646 h 6540935"/>
              <a:gd name="connsiteX107" fmla="*/ 2937390 w 5273045"/>
              <a:gd name="connsiteY107" fmla="*/ 3597389 h 6540935"/>
              <a:gd name="connsiteX108" fmla="*/ 2473013 w 5273045"/>
              <a:gd name="connsiteY108" fmla="*/ 3767968 h 6540935"/>
              <a:gd name="connsiteX109" fmla="*/ 2414555 w 5273045"/>
              <a:gd name="connsiteY109" fmla="*/ 3722909 h 6540935"/>
              <a:gd name="connsiteX110" fmla="*/ 2759350 w 5273045"/>
              <a:gd name="connsiteY110" fmla="*/ 3492922 h 6540935"/>
              <a:gd name="connsiteX111" fmla="*/ 2694295 w 5273045"/>
              <a:gd name="connsiteY111" fmla="*/ 3344542 h 6540935"/>
              <a:gd name="connsiteX112" fmla="*/ 2569636 w 5273045"/>
              <a:gd name="connsiteY112" fmla="*/ 3251263 h 6540935"/>
              <a:gd name="connsiteX113" fmla="*/ 2588481 w 5273045"/>
              <a:gd name="connsiteY113" fmla="*/ 3179989 h 6540935"/>
              <a:gd name="connsiteX114" fmla="*/ 3717817 w 5273045"/>
              <a:gd name="connsiteY114" fmla="*/ 2297575 h 6540935"/>
              <a:gd name="connsiteX115" fmla="*/ 4315223 w 5273045"/>
              <a:gd name="connsiteY115" fmla="*/ 2649118 h 6540935"/>
              <a:gd name="connsiteX116" fmla="*/ 4192093 w 5273045"/>
              <a:gd name="connsiteY116" fmla="*/ 2721055 h 6540935"/>
              <a:gd name="connsiteX117" fmla="*/ 3893606 w 5273045"/>
              <a:gd name="connsiteY117" fmla="*/ 2478146 h 6540935"/>
              <a:gd name="connsiteX118" fmla="*/ 3958661 w 5273045"/>
              <a:gd name="connsiteY118" fmla="*/ 3173673 h 6540935"/>
              <a:gd name="connsiteX119" fmla="*/ 4680299 w 5273045"/>
              <a:gd name="connsiteY119" fmla="*/ 3647329 h 6540935"/>
              <a:gd name="connsiteX120" fmla="*/ 4651790 w 5273045"/>
              <a:gd name="connsiteY120" fmla="*/ 3751900 h 6540935"/>
              <a:gd name="connsiteX121" fmla="*/ 3920100 w 5273045"/>
              <a:gd name="connsiteY121" fmla="*/ 3370564 h 6540935"/>
              <a:gd name="connsiteX122" fmla="*/ 3789517 w 5273045"/>
              <a:gd name="connsiteY122" fmla="*/ 3054849 h 6540935"/>
              <a:gd name="connsiteX123" fmla="*/ 3369527 w 5273045"/>
              <a:gd name="connsiteY123" fmla="*/ 2802282 h 6540935"/>
              <a:gd name="connsiteX124" fmla="*/ 3380714 w 5273045"/>
              <a:gd name="connsiteY124" fmla="*/ 2719428 h 6540935"/>
              <a:gd name="connsiteX125" fmla="*/ 3786263 w 5273045"/>
              <a:gd name="connsiteY125" fmla="*/ 2899960 h 6540935"/>
              <a:gd name="connsiteX126" fmla="*/ 3782248 w 5273045"/>
              <a:gd name="connsiteY126" fmla="*/ 2449932 h 6540935"/>
              <a:gd name="connsiteX127" fmla="*/ 3518478 w 5273045"/>
              <a:gd name="connsiteY127" fmla="*/ 2437973 h 6540935"/>
              <a:gd name="connsiteX128" fmla="*/ 3496383 w 5273045"/>
              <a:gd name="connsiteY128" fmla="*/ 2356083 h 6540935"/>
              <a:gd name="connsiteX129" fmla="*/ 3717817 w 5273045"/>
              <a:gd name="connsiteY129" fmla="*/ 2297575 h 6540935"/>
              <a:gd name="connsiteX130" fmla="*/ 319266 w 5273045"/>
              <a:gd name="connsiteY130" fmla="*/ 2206119 h 6540935"/>
              <a:gd name="connsiteX131" fmla="*/ 392186 w 5273045"/>
              <a:gd name="connsiteY131" fmla="*/ 2306039 h 6540935"/>
              <a:gd name="connsiteX132" fmla="*/ 141629 w 5273045"/>
              <a:gd name="connsiteY132" fmla="*/ 2633709 h 6540935"/>
              <a:gd name="connsiteX133" fmla="*/ 135401 w 5273045"/>
              <a:gd name="connsiteY133" fmla="*/ 2960705 h 6540935"/>
              <a:gd name="connsiteX134" fmla="*/ 12944 w 5273045"/>
              <a:gd name="connsiteY134" fmla="*/ 2977255 h 6540935"/>
              <a:gd name="connsiteX135" fmla="*/ 18017 w 5273045"/>
              <a:gd name="connsiteY135" fmla="*/ 2730040 h 6540935"/>
              <a:gd name="connsiteX136" fmla="*/ 0 w 5273045"/>
              <a:gd name="connsiteY136" fmla="*/ 2738152 h 6540935"/>
              <a:gd name="connsiteX137" fmla="*/ 0 w 5273045"/>
              <a:gd name="connsiteY137" fmla="*/ 2586350 h 6540935"/>
              <a:gd name="connsiteX138" fmla="*/ 17461 w 5273045"/>
              <a:gd name="connsiteY138" fmla="*/ 2574166 h 6540935"/>
              <a:gd name="connsiteX139" fmla="*/ 60874 w 5273045"/>
              <a:gd name="connsiteY139" fmla="*/ 2533159 h 6540935"/>
              <a:gd name="connsiteX140" fmla="*/ 274512 w 5273045"/>
              <a:gd name="connsiteY140" fmla="*/ 2237160 h 6540935"/>
              <a:gd name="connsiteX141" fmla="*/ 319266 w 5273045"/>
              <a:gd name="connsiteY141" fmla="*/ 2206119 h 6540935"/>
              <a:gd name="connsiteX142" fmla="*/ 3229360 w 5273045"/>
              <a:gd name="connsiteY142" fmla="*/ 1719820 h 6540935"/>
              <a:gd name="connsiteX143" fmla="*/ 3273092 w 5273045"/>
              <a:gd name="connsiteY143" fmla="*/ 1753550 h 6540935"/>
              <a:gd name="connsiteX144" fmla="*/ 3005218 w 5273045"/>
              <a:gd name="connsiteY144" fmla="*/ 2518231 h 6540935"/>
              <a:gd name="connsiteX145" fmla="*/ 3236167 w 5273045"/>
              <a:gd name="connsiteY145" fmla="*/ 2896033 h 6540935"/>
              <a:gd name="connsiteX146" fmla="*/ 3682947 w 5273045"/>
              <a:gd name="connsiteY146" fmla="*/ 3864594 h 6540935"/>
              <a:gd name="connsiteX147" fmla="*/ 3566609 w 5273045"/>
              <a:gd name="connsiteY147" fmla="*/ 3848713 h 6540935"/>
              <a:gd name="connsiteX148" fmla="*/ 3166423 w 5273045"/>
              <a:gd name="connsiteY148" fmla="*/ 3057719 h 6540935"/>
              <a:gd name="connsiteX149" fmla="*/ 3004643 w 5273045"/>
              <a:gd name="connsiteY149" fmla="*/ 2718563 h 6540935"/>
              <a:gd name="connsiteX150" fmla="*/ 2599767 w 5273045"/>
              <a:gd name="connsiteY150" fmla="*/ 2514024 h 6540935"/>
              <a:gd name="connsiteX151" fmla="*/ 2588285 w 5273045"/>
              <a:gd name="connsiteY151" fmla="*/ 2428501 h 6540935"/>
              <a:gd name="connsiteX152" fmla="*/ 2887642 w 5273045"/>
              <a:gd name="connsiteY152" fmla="*/ 2436626 h 6540935"/>
              <a:gd name="connsiteX153" fmla="*/ 3068744 w 5273045"/>
              <a:gd name="connsiteY153" fmla="*/ 2211418 h 6540935"/>
              <a:gd name="connsiteX154" fmla="*/ 2782600 w 5273045"/>
              <a:gd name="connsiteY154" fmla="*/ 2132590 h 6540935"/>
              <a:gd name="connsiteX155" fmla="*/ 2649235 w 5273045"/>
              <a:gd name="connsiteY155" fmla="*/ 1804439 h 6540935"/>
              <a:gd name="connsiteX156" fmla="*/ 2704715 w 5273045"/>
              <a:gd name="connsiteY156" fmla="*/ 1811994 h 6540935"/>
              <a:gd name="connsiteX157" fmla="*/ 2881330 w 5273045"/>
              <a:gd name="connsiteY157" fmla="*/ 2052037 h 6540935"/>
              <a:gd name="connsiteX158" fmla="*/ 3115622 w 5273045"/>
              <a:gd name="connsiteY158" fmla="*/ 2080452 h 6540935"/>
              <a:gd name="connsiteX159" fmla="*/ 3182403 w 5273045"/>
              <a:gd name="connsiteY159" fmla="*/ 1753550 h 6540935"/>
              <a:gd name="connsiteX160" fmla="*/ 3229360 w 5273045"/>
              <a:gd name="connsiteY160" fmla="*/ 1719820 h 6540935"/>
              <a:gd name="connsiteX161" fmla="*/ 697490 w 5273045"/>
              <a:gd name="connsiteY161" fmla="*/ 1596374 h 6540935"/>
              <a:gd name="connsiteX162" fmla="*/ 725400 w 5273045"/>
              <a:gd name="connsiteY162" fmla="*/ 1683894 h 6540935"/>
              <a:gd name="connsiteX163" fmla="*/ 236586 w 5273045"/>
              <a:gd name="connsiteY163" fmla="*/ 1923335 h 6540935"/>
              <a:gd name="connsiteX164" fmla="*/ 0 w 5273045"/>
              <a:gd name="connsiteY164" fmla="*/ 1993330 h 6540935"/>
              <a:gd name="connsiteX165" fmla="*/ 0 w 5273045"/>
              <a:gd name="connsiteY165" fmla="*/ 1843622 h 6540935"/>
              <a:gd name="connsiteX166" fmla="*/ 152361 w 5273045"/>
              <a:gd name="connsiteY166" fmla="*/ 1802861 h 6540935"/>
              <a:gd name="connsiteX167" fmla="*/ 678232 w 5273045"/>
              <a:gd name="connsiteY167" fmla="*/ 1603341 h 6540935"/>
              <a:gd name="connsiteX168" fmla="*/ 697490 w 5273045"/>
              <a:gd name="connsiteY168" fmla="*/ 1596374 h 6540935"/>
              <a:gd name="connsiteX169" fmla="*/ 998248 w 5273045"/>
              <a:gd name="connsiteY169" fmla="*/ 1494155 h 6540935"/>
              <a:gd name="connsiteX170" fmla="*/ 1030779 w 5273045"/>
              <a:gd name="connsiteY170" fmla="*/ 1497537 h 6540935"/>
              <a:gd name="connsiteX171" fmla="*/ 1034505 w 5273045"/>
              <a:gd name="connsiteY171" fmla="*/ 2067156 h 6540935"/>
              <a:gd name="connsiteX172" fmla="*/ 735064 w 5273045"/>
              <a:gd name="connsiteY172" fmla="*/ 2476038 h 6540935"/>
              <a:gd name="connsiteX173" fmla="*/ 1498223 w 5273045"/>
              <a:gd name="connsiteY173" fmla="*/ 2342300 h 6540935"/>
              <a:gd name="connsiteX174" fmla="*/ 1516021 w 5273045"/>
              <a:gd name="connsiteY174" fmla="*/ 2473555 h 6540935"/>
              <a:gd name="connsiteX175" fmla="*/ 693259 w 5273045"/>
              <a:gd name="connsiteY175" fmla="*/ 2599930 h 6540935"/>
              <a:gd name="connsiteX176" fmla="*/ 547650 w 5273045"/>
              <a:gd name="connsiteY176" fmla="*/ 3142957 h 6540935"/>
              <a:gd name="connsiteX177" fmla="*/ 551568 w 5273045"/>
              <a:gd name="connsiteY177" fmla="*/ 3165917 h 6540935"/>
              <a:gd name="connsiteX178" fmla="*/ 857811 w 5273045"/>
              <a:gd name="connsiteY178" fmla="*/ 3186104 h 6540935"/>
              <a:gd name="connsiteX179" fmla="*/ 821742 w 5273045"/>
              <a:gd name="connsiteY179" fmla="*/ 3316696 h 6540935"/>
              <a:gd name="connsiteX180" fmla="*/ 117143 w 5273045"/>
              <a:gd name="connsiteY180" fmla="*/ 3404002 h 6540935"/>
              <a:gd name="connsiteX181" fmla="*/ 0 w 5273045"/>
              <a:gd name="connsiteY181" fmla="*/ 3479633 h 6540935"/>
              <a:gd name="connsiteX182" fmla="*/ 0 w 5273045"/>
              <a:gd name="connsiteY182" fmla="*/ 3238943 h 6540935"/>
              <a:gd name="connsiteX183" fmla="*/ 24333 w 5273045"/>
              <a:gd name="connsiteY183" fmla="*/ 3272787 h 6540935"/>
              <a:gd name="connsiteX184" fmla="*/ 428727 w 5273045"/>
              <a:gd name="connsiteY184" fmla="*/ 3178362 h 6540935"/>
              <a:gd name="connsiteX185" fmla="*/ 976533 w 5273045"/>
              <a:gd name="connsiteY185" fmla="*/ 1568043 h 6540935"/>
              <a:gd name="connsiteX186" fmla="*/ 998248 w 5273045"/>
              <a:gd name="connsiteY186" fmla="*/ 1494155 h 6540935"/>
              <a:gd name="connsiteX187" fmla="*/ 3243924 w 5273045"/>
              <a:gd name="connsiteY187" fmla="*/ 761190 h 6540935"/>
              <a:gd name="connsiteX188" fmla="*/ 3270806 w 5273045"/>
              <a:gd name="connsiteY188" fmla="*/ 769583 h 6540935"/>
              <a:gd name="connsiteX189" fmla="*/ 3289165 w 5273045"/>
              <a:gd name="connsiteY189" fmla="*/ 1169961 h 6540935"/>
              <a:gd name="connsiteX190" fmla="*/ 2976522 w 5273045"/>
              <a:gd name="connsiteY190" fmla="*/ 1299791 h 6540935"/>
              <a:gd name="connsiteX191" fmla="*/ 2661096 w 5273045"/>
              <a:gd name="connsiteY191" fmla="*/ 1511216 h 6540935"/>
              <a:gd name="connsiteX192" fmla="*/ 2651816 w 5273045"/>
              <a:gd name="connsiteY192" fmla="*/ 1440710 h 6540935"/>
              <a:gd name="connsiteX193" fmla="*/ 2858744 w 5273045"/>
              <a:gd name="connsiteY193" fmla="*/ 939307 h 6540935"/>
              <a:gd name="connsiteX194" fmla="*/ 2982165 w 5273045"/>
              <a:gd name="connsiteY194" fmla="*/ 922653 h 6540935"/>
              <a:gd name="connsiteX195" fmla="*/ 2997663 w 5273045"/>
              <a:gd name="connsiteY195" fmla="*/ 1209476 h 6540935"/>
              <a:gd name="connsiteX196" fmla="*/ 3191776 w 5273045"/>
              <a:gd name="connsiteY196" fmla="*/ 1091133 h 6540935"/>
              <a:gd name="connsiteX197" fmla="*/ 3223638 w 5273045"/>
              <a:gd name="connsiteY197" fmla="*/ 957095 h 6540935"/>
              <a:gd name="connsiteX198" fmla="*/ 3188434 w 5273045"/>
              <a:gd name="connsiteY198" fmla="*/ 816943 h 6540935"/>
              <a:gd name="connsiteX199" fmla="*/ 3216230 w 5273045"/>
              <a:gd name="connsiteY199" fmla="*/ 769514 h 6540935"/>
              <a:gd name="connsiteX200" fmla="*/ 3243924 w 5273045"/>
              <a:gd name="connsiteY200" fmla="*/ 761190 h 6540935"/>
              <a:gd name="connsiteX201" fmla="*/ 1277350 w 5273045"/>
              <a:gd name="connsiteY201" fmla="*/ 739580 h 6540935"/>
              <a:gd name="connsiteX202" fmla="*/ 1331665 w 5273045"/>
              <a:gd name="connsiteY202" fmla="*/ 801440 h 6540935"/>
              <a:gd name="connsiteX203" fmla="*/ 490823 w 5273045"/>
              <a:gd name="connsiteY203" fmla="*/ 1495625 h 6540935"/>
              <a:gd name="connsiteX204" fmla="*/ 416960 w 5273045"/>
              <a:gd name="connsiteY204" fmla="*/ 1464427 h 6540935"/>
              <a:gd name="connsiteX205" fmla="*/ 817628 w 5273045"/>
              <a:gd name="connsiteY205" fmla="*/ 1119446 h 6540935"/>
              <a:gd name="connsiteX206" fmla="*/ 861262 w 5273045"/>
              <a:gd name="connsiteY206" fmla="*/ 1010860 h 6540935"/>
              <a:gd name="connsiteX207" fmla="*/ 861925 w 5273045"/>
              <a:gd name="connsiteY207" fmla="*/ 827275 h 6540935"/>
              <a:gd name="connsiteX208" fmla="*/ 934059 w 5273045"/>
              <a:gd name="connsiteY208" fmla="*/ 796849 h 6540935"/>
              <a:gd name="connsiteX209" fmla="*/ 986300 w 5273045"/>
              <a:gd name="connsiteY209" fmla="*/ 1026078 h 6540935"/>
              <a:gd name="connsiteX210" fmla="*/ 981989 w 5273045"/>
              <a:gd name="connsiteY210" fmla="*/ 1047499 h 6540935"/>
              <a:gd name="connsiteX211" fmla="*/ 1205673 w 5273045"/>
              <a:gd name="connsiteY211" fmla="*/ 784413 h 6540935"/>
              <a:gd name="connsiteX212" fmla="*/ 1277350 w 5273045"/>
              <a:gd name="connsiteY212" fmla="*/ 739580 h 6540935"/>
              <a:gd name="connsiteX213" fmla="*/ 2679488 w 5273045"/>
              <a:gd name="connsiteY213" fmla="*/ 2109 h 6540935"/>
              <a:gd name="connsiteX214" fmla="*/ 2769289 w 5273045"/>
              <a:gd name="connsiteY214" fmla="*/ 3933 h 6540935"/>
              <a:gd name="connsiteX215" fmla="*/ 3012959 w 5273045"/>
              <a:gd name="connsiteY215" fmla="*/ 246459 h 6540935"/>
              <a:gd name="connsiteX216" fmla="*/ 3013343 w 5273045"/>
              <a:gd name="connsiteY216" fmla="*/ 246365 h 6540935"/>
              <a:gd name="connsiteX217" fmla="*/ 3941054 w 5273045"/>
              <a:gd name="connsiteY217" fmla="*/ 943603 h 6540935"/>
              <a:gd name="connsiteX218" fmla="*/ 4450790 w 5273045"/>
              <a:gd name="connsiteY218" fmla="*/ 1934741 h 6540935"/>
              <a:gd name="connsiteX219" fmla="*/ 4424001 w 5273045"/>
              <a:gd name="connsiteY219" fmla="*/ 1981049 h 6540935"/>
              <a:gd name="connsiteX220" fmla="*/ 4814715 w 5273045"/>
              <a:gd name="connsiteY220" fmla="*/ 2976114 h 6540935"/>
              <a:gd name="connsiteX221" fmla="*/ 5144396 w 5273045"/>
              <a:gd name="connsiteY221" fmla="*/ 3925540 h 6540935"/>
              <a:gd name="connsiteX222" fmla="*/ 5251355 w 5273045"/>
              <a:gd name="connsiteY222" fmla="*/ 4125296 h 6540935"/>
              <a:gd name="connsiteX223" fmla="*/ 5150510 w 5273045"/>
              <a:gd name="connsiteY223" fmla="*/ 4558106 h 6540935"/>
              <a:gd name="connsiteX224" fmla="*/ 5146883 w 5273045"/>
              <a:gd name="connsiteY224" fmla="*/ 4561842 h 6540935"/>
              <a:gd name="connsiteX225" fmla="*/ 5170034 w 5273045"/>
              <a:gd name="connsiteY225" fmla="*/ 5005165 h 6540935"/>
              <a:gd name="connsiteX226" fmla="*/ 4982424 w 5273045"/>
              <a:gd name="connsiteY226" fmla="*/ 5508776 h 6540935"/>
              <a:gd name="connsiteX227" fmla="*/ 4684989 w 5273045"/>
              <a:gd name="connsiteY227" fmla="*/ 6467772 h 6540935"/>
              <a:gd name="connsiteX228" fmla="*/ 4689488 w 5273045"/>
              <a:gd name="connsiteY228" fmla="*/ 6517501 h 6540935"/>
              <a:gd name="connsiteX229" fmla="*/ 4686182 w 5273045"/>
              <a:gd name="connsiteY229" fmla="*/ 6540935 h 6540935"/>
              <a:gd name="connsiteX230" fmla="*/ 4522380 w 5273045"/>
              <a:gd name="connsiteY230" fmla="*/ 6540935 h 6540935"/>
              <a:gd name="connsiteX231" fmla="*/ 4525840 w 5273045"/>
              <a:gd name="connsiteY231" fmla="*/ 6516873 h 6540935"/>
              <a:gd name="connsiteX232" fmla="*/ 3912166 w 5273045"/>
              <a:gd name="connsiteY232" fmla="*/ 6134258 h 6540935"/>
              <a:gd name="connsiteX233" fmla="*/ 3986693 w 5273045"/>
              <a:gd name="connsiteY233" fmla="*/ 6389893 h 6540935"/>
              <a:gd name="connsiteX234" fmla="*/ 4058350 w 5273045"/>
              <a:gd name="connsiteY234" fmla="*/ 6462409 h 6540935"/>
              <a:gd name="connsiteX235" fmla="*/ 4044095 w 5273045"/>
              <a:gd name="connsiteY235" fmla="*/ 6517039 h 6540935"/>
              <a:gd name="connsiteX236" fmla="*/ 3799943 w 5273045"/>
              <a:gd name="connsiteY236" fmla="*/ 6367312 h 6540935"/>
              <a:gd name="connsiteX237" fmla="*/ 3770195 w 5273045"/>
              <a:gd name="connsiteY237" fmla="*/ 6043953 h 6540935"/>
              <a:gd name="connsiteX238" fmla="*/ 3470740 w 5273045"/>
              <a:gd name="connsiteY238" fmla="*/ 5979090 h 6540935"/>
              <a:gd name="connsiteX239" fmla="*/ 3470740 w 5273045"/>
              <a:gd name="connsiteY239" fmla="*/ 5914315 h 6540935"/>
              <a:gd name="connsiteX240" fmla="*/ 3840028 w 5273045"/>
              <a:gd name="connsiteY240" fmla="*/ 5905899 h 6540935"/>
              <a:gd name="connsiteX241" fmla="*/ 3911493 w 5273045"/>
              <a:gd name="connsiteY241" fmla="*/ 5977359 h 6540935"/>
              <a:gd name="connsiteX242" fmla="*/ 3913120 w 5273045"/>
              <a:gd name="connsiteY242" fmla="*/ 6040316 h 6540935"/>
              <a:gd name="connsiteX243" fmla="*/ 4612752 w 5273045"/>
              <a:gd name="connsiteY243" fmla="*/ 6329817 h 6540935"/>
              <a:gd name="connsiteX244" fmla="*/ 4826198 w 5273045"/>
              <a:gd name="connsiteY244" fmla="*/ 5527336 h 6540935"/>
              <a:gd name="connsiteX245" fmla="*/ 4045624 w 5273045"/>
              <a:gd name="connsiteY245" fmla="*/ 5520637 h 6540935"/>
              <a:gd name="connsiteX246" fmla="*/ 3372397 w 5273045"/>
              <a:gd name="connsiteY246" fmla="*/ 5500641 h 6540935"/>
              <a:gd name="connsiteX247" fmla="*/ 2819804 w 5273045"/>
              <a:gd name="connsiteY247" fmla="*/ 5844959 h 6540935"/>
              <a:gd name="connsiteX248" fmla="*/ 2777709 w 5273045"/>
              <a:gd name="connsiteY248" fmla="*/ 5773017 h 6540935"/>
              <a:gd name="connsiteX249" fmla="*/ 3425110 w 5273045"/>
              <a:gd name="connsiteY249" fmla="*/ 5058649 h 6540935"/>
              <a:gd name="connsiteX250" fmla="*/ 3550718 w 5273045"/>
              <a:gd name="connsiteY250" fmla="*/ 5058649 h 6540935"/>
              <a:gd name="connsiteX251" fmla="*/ 3435442 w 5273045"/>
              <a:gd name="connsiteY251" fmla="*/ 5422388 h 6540935"/>
              <a:gd name="connsiteX252" fmla="*/ 3977315 w 5273045"/>
              <a:gd name="connsiteY252" fmla="*/ 5403734 h 6540935"/>
              <a:gd name="connsiteX253" fmla="*/ 4284890 w 5273045"/>
              <a:gd name="connsiteY253" fmla="*/ 5251426 h 6540935"/>
              <a:gd name="connsiteX254" fmla="*/ 4820643 w 5273045"/>
              <a:gd name="connsiteY254" fmla="*/ 5300791 h 6540935"/>
              <a:gd name="connsiteX255" fmla="*/ 4933157 w 5273045"/>
              <a:gd name="connsiteY255" fmla="*/ 5421051 h 6540935"/>
              <a:gd name="connsiteX256" fmla="*/ 5009021 w 5273045"/>
              <a:gd name="connsiteY256" fmla="*/ 4666589 h 6540935"/>
              <a:gd name="connsiteX257" fmla="*/ 4737888 w 5273045"/>
              <a:gd name="connsiteY257" fmla="*/ 4713860 h 6540935"/>
              <a:gd name="connsiteX258" fmla="*/ 4573911 w 5273045"/>
              <a:gd name="connsiteY258" fmla="*/ 4637603 h 6540935"/>
              <a:gd name="connsiteX259" fmla="*/ 4354256 w 5273045"/>
              <a:gd name="connsiteY259" fmla="*/ 4983262 h 6540935"/>
              <a:gd name="connsiteX260" fmla="*/ 4115850 w 5273045"/>
              <a:gd name="connsiteY260" fmla="*/ 5095584 h 6540935"/>
              <a:gd name="connsiteX261" fmla="*/ 3897725 w 5273045"/>
              <a:gd name="connsiteY261" fmla="*/ 5222823 h 6540935"/>
              <a:gd name="connsiteX262" fmla="*/ 3844619 w 5273045"/>
              <a:gd name="connsiteY262" fmla="*/ 5169821 h 6540935"/>
              <a:gd name="connsiteX263" fmla="*/ 4196875 w 5273045"/>
              <a:gd name="connsiteY263" fmla="*/ 4917922 h 6540935"/>
              <a:gd name="connsiteX264" fmla="*/ 4489248 w 5273045"/>
              <a:gd name="connsiteY264" fmla="*/ 4572931 h 6540935"/>
              <a:gd name="connsiteX265" fmla="*/ 4383243 w 5273045"/>
              <a:gd name="connsiteY265" fmla="*/ 4327633 h 6540935"/>
              <a:gd name="connsiteX266" fmla="*/ 4522446 w 5273045"/>
              <a:gd name="connsiteY266" fmla="*/ 4289274 h 6540935"/>
              <a:gd name="connsiteX267" fmla="*/ 4776351 w 5273045"/>
              <a:gd name="connsiteY267" fmla="*/ 4574558 h 6540935"/>
              <a:gd name="connsiteX268" fmla="*/ 5048432 w 5273045"/>
              <a:gd name="connsiteY268" fmla="*/ 4456028 h 6540935"/>
              <a:gd name="connsiteX269" fmla="*/ 5118280 w 5273045"/>
              <a:gd name="connsiteY269" fmla="*/ 4161646 h 6540935"/>
              <a:gd name="connsiteX270" fmla="*/ 4982134 w 5273045"/>
              <a:gd name="connsiteY270" fmla="*/ 3991067 h 6540935"/>
              <a:gd name="connsiteX271" fmla="*/ 4752143 w 5273045"/>
              <a:gd name="connsiteY271" fmla="*/ 3840298 h 6540935"/>
              <a:gd name="connsiteX272" fmla="*/ 4766014 w 5273045"/>
              <a:gd name="connsiteY272" fmla="*/ 3787673 h 6540935"/>
              <a:gd name="connsiteX273" fmla="*/ 4978024 w 5273045"/>
              <a:gd name="connsiteY273" fmla="*/ 3830442 h 6540935"/>
              <a:gd name="connsiteX274" fmla="*/ 4887999 w 5273045"/>
              <a:gd name="connsiteY274" fmla="*/ 3363476 h 6540935"/>
              <a:gd name="connsiteX275" fmla="*/ 4471833 w 5273045"/>
              <a:gd name="connsiteY275" fmla="*/ 2971803 h 6540935"/>
              <a:gd name="connsiteX276" fmla="*/ 4483413 w 5273045"/>
              <a:gd name="connsiteY276" fmla="*/ 2886276 h 6540935"/>
              <a:gd name="connsiteX277" fmla="*/ 4673698 w 5273045"/>
              <a:gd name="connsiteY277" fmla="*/ 2909619 h 6540935"/>
              <a:gd name="connsiteX278" fmla="*/ 4587693 w 5273045"/>
              <a:gd name="connsiteY278" fmla="*/ 2405054 h 6540935"/>
              <a:gd name="connsiteX279" fmla="*/ 4317897 w 5273045"/>
              <a:gd name="connsiteY279" fmla="*/ 2044575 h 6540935"/>
              <a:gd name="connsiteX280" fmla="*/ 4312834 w 5273045"/>
              <a:gd name="connsiteY280" fmla="*/ 2043902 h 6540935"/>
              <a:gd name="connsiteX281" fmla="*/ 3666107 w 5273045"/>
              <a:gd name="connsiteY281" fmla="*/ 1764354 h 6540935"/>
              <a:gd name="connsiteX282" fmla="*/ 3261703 w 5273045"/>
              <a:gd name="connsiteY282" fmla="*/ 1425880 h 6540935"/>
              <a:gd name="connsiteX283" fmla="*/ 3261703 w 5273045"/>
              <a:gd name="connsiteY283" fmla="*/ 1340254 h 6540935"/>
              <a:gd name="connsiteX284" fmla="*/ 3620467 w 5273045"/>
              <a:gd name="connsiteY284" fmla="*/ 1506714 h 6540935"/>
              <a:gd name="connsiteX285" fmla="*/ 3661698 w 5273045"/>
              <a:gd name="connsiteY285" fmla="*/ 1556182 h 6540935"/>
              <a:gd name="connsiteX286" fmla="*/ 3932064 w 5273045"/>
              <a:gd name="connsiteY286" fmla="*/ 1422145 h 6540935"/>
              <a:gd name="connsiteX287" fmla="*/ 3950143 w 5273045"/>
              <a:gd name="connsiteY287" fmla="*/ 1556084 h 6540935"/>
              <a:gd name="connsiteX288" fmla="*/ 3737660 w 5273045"/>
              <a:gd name="connsiteY288" fmla="*/ 1634725 h 6540935"/>
              <a:gd name="connsiteX289" fmla="*/ 4322877 w 5273045"/>
              <a:gd name="connsiteY289" fmla="*/ 1908630 h 6540935"/>
              <a:gd name="connsiteX290" fmla="*/ 4163869 w 5273045"/>
              <a:gd name="connsiteY290" fmla="*/ 1438213 h 6540935"/>
              <a:gd name="connsiteX291" fmla="*/ 3834193 w 5273045"/>
              <a:gd name="connsiteY291" fmla="*/ 1049991 h 6540935"/>
              <a:gd name="connsiteX292" fmla="*/ 3013151 w 5273045"/>
              <a:gd name="connsiteY292" fmla="*/ 345671 h 6540935"/>
              <a:gd name="connsiteX293" fmla="*/ 2958148 w 5273045"/>
              <a:gd name="connsiteY293" fmla="*/ 407093 h 6540935"/>
              <a:gd name="connsiteX294" fmla="*/ 2406892 w 5273045"/>
              <a:gd name="connsiteY294" fmla="*/ 903326 h 6540935"/>
              <a:gd name="connsiteX295" fmla="*/ 2333225 w 5273045"/>
              <a:gd name="connsiteY295" fmla="*/ 903326 h 6540935"/>
              <a:gd name="connsiteX296" fmla="*/ 2555666 w 5273045"/>
              <a:gd name="connsiteY296" fmla="*/ 513187 h 6540935"/>
              <a:gd name="connsiteX297" fmla="*/ 2799715 w 5273045"/>
              <a:gd name="connsiteY297" fmla="*/ 381548 h 6540935"/>
              <a:gd name="connsiteX298" fmla="*/ 2805461 w 5273045"/>
              <a:gd name="connsiteY298" fmla="*/ 134437 h 6540935"/>
              <a:gd name="connsiteX299" fmla="*/ 2638908 w 5273045"/>
              <a:gd name="connsiteY299" fmla="*/ 127433 h 6540935"/>
              <a:gd name="connsiteX300" fmla="*/ 2202161 w 5273045"/>
              <a:gd name="connsiteY300" fmla="*/ 480274 h 6540935"/>
              <a:gd name="connsiteX301" fmla="*/ 2057987 w 5273045"/>
              <a:gd name="connsiteY301" fmla="*/ 771309 h 6540935"/>
              <a:gd name="connsiteX302" fmla="*/ 2119789 w 5273045"/>
              <a:gd name="connsiteY302" fmla="*/ 1153313 h 6540935"/>
              <a:gd name="connsiteX303" fmla="*/ 2526867 w 5273045"/>
              <a:gd name="connsiteY303" fmla="*/ 1136281 h 6540935"/>
              <a:gd name="connsiteX304" fmla="*/ 2507825 w 5273045"/>
              <a:gd name="connsiteY304" fmla="*/ 1206507 h 6540935"/>
              <a:gd name="connsiteX305" fmla="*/ 2162366 w 5273045"/>
              <a:gd name="connsiteY305" fmla="*/ 1280361 h 6540935"/>
              <a:gd name="connsiteX306" fmla="*/ 2028136 w 5273045"/>
              <a:gd name="connsiteY306" fmla="*/ 1585640 h 6540935"/>
              <a:gd name="connsiteX307" fmla="*/ 2045453 w 5273045"/>
              <a:gd name="connsiteY307" fmla="*/ 2099003 h 6540935"/>
              <a:gd name="connsiteX308" fmla="*/ 2279077 w 5273045"/>
              <a:gd name="connsiteY308" fmla="*/ 1782246 h 6540935"/>
              <a:gd name="connsiteX309" fmla="*/ 2369107 w 5273045"/>
              <a:gd name="connsiteY309" fmla="*/ 1872369 h 6540935"/>
              <a:gd name="connsiteX310" fmla="*/ 2050998 w 5273045"/>
              <a:gd name="connsiteY310" fmla="*/ 2336657 h 6540935"/>
              <a:gd name="connsiteX311" fmla="*/ 2096927 w 5273045"/>
              <a:gd name="connsiteY311" fmla="*/ 2946263 h 6540935"/>
              <a:gd name="connsiteX312" fmla="*/ 2420291 w 5273045"/>
              <a:gd name="connsiteY312" fmla="*/ 2873933 h 6540935"/>
              <a:gd name="connsiteX313" fmla="*/ 2380968 w 5273045"/>
              <a:gd name="connsiteY313" fmla="*/ 3016577 h 6540935"/>
              <a:gd name="connsiteX314" fmla="*/ 2089746 w 5273045"/>
              <a:gd name="connsiteY314" fmla="*/ 3096463 h 6540935"/>
              <a:gd name="connsiteX315" fmla="*/ 2087647 w 5273045"/>
              <a:gd name="connsiteY315" fmla="*/ 3113307 h 6540935"/>
              <a:gd name="connsiteX316" fmla="*/ 2076641 w 5273045"/>
              <a:gd name="connsiteY316" fmla="*/ 3300426 h 6540935"/>
              <a:gd name="connsiteX317" fmla="*/ 1952174 w 5273045"/>
              <a:gd name="connsiteY317" fmla="*/ 3665320 h 6540935"/>
              <a:gd name="connsiteX318" fmla="*/ 2027375 w 5273045"/>
              <a:gd name="connsiteY318" fmla="*/ 4103580 h 6540935"/>
              <a:gd name="connsiteX319" fmla="*/ 3184693 w 5273045"/>
              <a:gd name="connsiteY319" fmla="*/ 3845366 h 6540935"/>
              <a:gd name="connsiteX320" fmla="*/ 3301026 w 5273045"/>
              <a:gd name="connsiteY320" fmla="*/ 3913384 h 6540935"/>
              <a:gd name="connsiteX321" fmla="*/ 2022685 w 5273045"/>
              <a:gd name="connsiteY321" fmla="*/ 4276651 h 6540935"/>
              <a:gd name="connsiteX322" fmla="*/ 2690274 w 5273045"/>
              <a:gd name="connsiteY322" fmla="*/ 4711176 h 6540935"/>
              <a:gd name="connsiteX323" fmla="*/ 3327048 w 5273045"/>
              <a:gd name="connsiteY323" fmla="*/ 4077558 h 6540935"/>
              <a:gd name="connsiteX324" fmla="*/ 3434680 w 5273045"/>
              <a:gd name="connsiteY324" fmla="*/ 4140603 h 6540935"/>
              <a:gd name="connsiteX325" fmla="*/ 2391202 w 5273045"/>
              <a:gd name="connsiteY325" fmla="*/ 4871811 h 6540935"/>
              <a:gd name="connsiteX326" fmla="*/ 2030717 w 5273045"/>
              <a:gd name="connsiteY326" fmla="*/ 4729063 h 6540935"/>
              <a:gd name="connsiteX327" fmla="*/ 2097591 w 5273045"/>
              <a:gd name="connsiteY327" fmla="*/ 5281277 h 6540935"/>
              <a:gd name="connsiteX328" fmla="*/ 2613928 w 5273045"/>
              <a:gd name="connsiteY328" fmla="*/ 5160157 h 6540935"/>
              <a:gd name="connsiteX329" fmla="*/ 2599767 w 5273045"/>
              <a:gd name="connsiteY329" fmla="*/ 5265007 h 6540935"/>
              <a:gd name="connsiteX330" fmla="*/ 2083429 w 5273045"/>
              <a:gd name="connsiteY330" fmla="*/ 5441519 h 6540935"/>
              <a:gd name="connsiteX331" fmla="*/ 2088984 w 5273045"/>
              <a:gd name="connsiteY331" fmla="*/ 5678779 h 6540935"/>
              <a:gd name="connsiteX332" fmla="*/ 2416084 w 5273045"/>
              <a:gd name="connsiteY332" fmla="*/ 5536135 h 6540935"/>
              <a:gd name="connsiteX333" fmla="*/ 2431670 w 5273045"/>
              <a:gd name="connsiteY333" fmla="*/ 5650747 h 6540935"/>
              <a:gd name="connsiteX334" fmla="*/ 2086973 w 5273045"/>
              <a:gd name="connsiteY334" fmla="*/ 5873183 h 6540935"/>
              <a:gd name="connsiteX335" fmla="*/ 2215064 w 5273045"/>
              <a:gd name="connsiteY335" fmla="*/ 6536988 h 6540935"/>
              <a:gd name="connsiteX336" fmla="*/ 2220482 w 5273045"/>
              <a:gd name="connsiteY336" fmla="*/ 6540935 h 6540935"/>
              <a:gd name="connsiteX337" fmla="*/ 2093607 w 5273045"/>
              <a:gd name="connsiteY337" fmla="*/ 6540935 h 6540935"/>
              <a:gd name="connsiteX338" fmla="*/ 2082859 w 5273045"/>
              <a:gd name="connsiteY338" fmla="*/ 6520868 h 6540935"/>
              <a:gd name="connsiteX339" fmla="*/ 2079768 w 5273045"/>
              <a:gd name="connsiteY339" fmla="*/ 6540935 h 6540935"/>
              <a:gd name="connsiteX340" fmla="*/ 1961758 w 5273045"/>
              <a:gd name="connsiteY340" fmla="*/ 6540935 h 6540935"/>
              <a:gd name="connsiteX341" fmla="*/ 1988410 w 5273045"/>
              <a:gd name="connsiteY341" fmla="*/ 6453330 h 6540935"/>
              <a:gd name="connsiteX342" fmla="*/ 2027084 w 5273045"/>
              <a:gd name="connsiteY342" fmla="*/ 6353440 h 6540935"/>
              <a:gd name="connsiteX343" fmla="*/ 2003166 w 5273045"/>
              <a:gd name="connsiteY343" fmla="*/ 5899873 h 6540935"/>
              <a:gd name="connsiteX344" fmla="*/ 1952557 w 5273045"/>
              <a:gd name="connsiteY344" fmla="*/ 5486106 h 6540935"/>
              <a:gd name="connsiteX345" fmla="*/ 1623172 w 5273045"/>
              <a:gd name="connsiteY345" fmla="*/ 5582246 h 6540935"/>
              <a:gd name="connsiteX346" fmla="*/ 1610825 w 5273045"/>
              <a:gd name="connsiteY346" fmla="*/ 5824289 h 6540935"/>
              <a:gd name="connsiteX347" fmla="*/ 1552179 w 5273045"/>
              <a:gd name="connsiteY347" fmla="*/ 5857970 h 6540935"/>
              <a:gd name="connsiteX348" fmla="*/ 1477750 w 5273045"/>
              <a:gd name="connsiteY348" fmla="*/ 5642042 h 6540935"/>
              <a:gd name="connsiteX349" fmla="*/ 1326396 w 5273045"/>
              <a:gd name="connsiteY349" fmla="*/ 5270842 h 6540935"/>
              <a:gd name="connsiteX350" fmla="*/ 1423986 w 5273045"/>
              <a:gd name="connsiteY350" fmla="*/ 5213823 h 6540935"/>
              <a:gd name="connsiteX351" fmla="*/ 1576387 w 5273045"/>
              <a:gd name="connsiteY351" fmla="*/ 5481795 h 6540935"/>
              <a:gd name="connsiteX352" fmla="*/ 1980497 w 5273045"/>
              <a:gd name="connsiteY352" fmla="*/ 5354457 h 6540935"/>
              <a:gd name="connsiteX353" fmla="*/ 1929504 w 5273045"/>
              <a:gd name="connsiteY353" fmla="*/ 4608425 h 6540935"/>
              <a:gd name="connsiteX354" fmla="*/ 1916488 w 5273045"/>
              <a:gd name="connsiteY354" fmla="*/ 4263350 h 6540935"/>
              <a:gd name="connsiteX355" fmla="*/ 1855360 w 5273045"/>
              <a:gd name="connsiteY355" fmla="*/ 3658999 h 6540935"/>
              <a:gd name="connsiteX356" fmla="*/ 1605565 w 5273045"/>
              <a:gd name="connsiteY356" fmla="*/ 3657091 h 6540935"/>
              <a:gd name="connsiteX357" fmla="*/ 1592456 w 5273045"/>
              <a:gd name="connsiteY357" fmla="*/ 3556248 h 6540935"/>
              <a:gd name="connsiteX358" fmla="*/ 1854495 w 5273045"/>
              <a:gd name="connsiteY358" fmla="*/ 3502866 h 6540935"/>
              <a:gd name="connsiteX359" fmla="*/ 1912851 w 5273045"/>
              <a:gd name="connsiteY359" fmla="*/ 3303110 h 6540935"/>
              <a:gd name="connsiteX360" fmla="*/ 1937919 w 5273045"/>
              <a:gd name="connsiteY360" fmla="*/ 3152149 h 6540935"/>
              <a:gd name="connsiteX361" fmla="*/ 1616281 w 5273045"/>
              <a:gd name="connsiteY361" fmla="*/ 2997639 h 6540935"/>
              <a:gd name="connsiteX362" fmla="*/ 1305544 w 5273045"/>
              <a:gd name="connsiteY362" fmla="*/ 2877280 h 6540935"/>
              <a:gd name="connsiteX363" fmla="*/ 1338261 w 5273045"/>
              <a:gd name="connsiteY363" fmla="*/ 2821034 h 6540935"/>
              <a:gd name="connsiteX364" fmla="*/ 1842153 w 5273045"/>
              <a:gd name="connsiteY364" fmla="*/ 2910867 h 6540935"/>
              <a:gd name="connsiteX365" fmla="*/ 1942613 w 5273045"/>
              <a:gd name="connsiteY365" fmla="*/ 2963093 h 6540935"/>
              <a:gd name="connsiteX366" fmla="*/ 1940603 w 5273045"/>
              <a:gd name="connsiteY366" fmla="*/ 2558891 h 6540935"/>
              <a:gd name="connsiteX367" fmla="*/ 1639521 w 5273045"/>
              <a:gd name="connsiteY367" fmla="*/ 1930243 h 6540935"/>
              <a:gd name="connsiteX368" fmla="*/ 1639521 w 5273045"/>
              <a:gd name="connsiteY368" fmla="*/ 1847109 h 6540935"/>
              <a:gd name="connsiteX369" fmla="*/ 1877455 w 5273045"/>
              <a:gd name="connsiteY369" fmla="*/ 1923072 h 6540935"/>
              <a:gd name="connsiteX370" fmla="*/ 1938013 w 5273045"/>
              <a:gd name="connsiteY370" fmla="*/ 1395548 h 6540935"/>
              <a:gd name="connsiteX371" fmla="*/ 2015701 w 5273045"/>
              <a:gd name="connsiteY371" fmla="*/ 1260365 h 6540935"/>
              <a:gd name="connsiteX372" fmla="*/ 1940505 w 5273045"/>
              <a:gd name="connsiteY372" fmla="*/ 1047882 h 6540935"/>
              <a:gd name="connsiteX373" fmla="*/ 1543852 w 5273045"/>
              <a:gd name="connsiteY373" fmla="*/ 906482 h 6540935"/>
              <a:gd name="connsiteX374" fmla="*/ 1521664 w 5273045"/>
              <a:gd name="connsiteY374" fmla="*/ 824591 h 6540935"/>
              <a:gd name="connsiteX375" fmla="*/ 1934287 w 5273045"/>
              <a:gd name="connsiteY375" fmla="*/ 865350 h 6540935"/>
              <a:gd name="connsiteX376" fmla="*/ 1956863 w 5273045"/>
              <a:gd name="connsiteY376" fmla="*/ 648267 h 6540935"/>
              <a:gd name="connsiteX377" fmla="*/ 2037711 w 5273045"/>
              <a:gd name="connsiteY377" fmla="*/ 498170 h 6540935"/>
              <a:gd name="connsiteX378" fmla="*/ 1649946 w 5273045"/>
              <a:gd name="connsiteY378" fmla="*/ 281751 h 6540935"/>
              <a:gd name="connsiteX379" fmla="*/ 1487797 w 5273045"/>
              <a:gd name="connsiteY379" fmla="*/ 303767 h 6540935"/>
              <a:gd name="connsiteX380" fmla="*/ 1247179 w 5273045"/>
              <a:gd name="connsiteY380" fmla="*/ 408720 h 6540935"/>
              <a:gd name="connsiteX381" fmla="*/ 1519467 w 5273045"/>
              <a:gd name="connsiteY381" fmla="*/ 473584 h 6540935"/>
              <a:gd name="connsiteX382" fmla="*/ 1509322 w 5273045"/>
              <a:gd name="connsiteY382" fmla="*/ 551453 h 6540935"/>
              <a:gd name="connsiteX383" fmla="*/ 784813 w 5273045"/>
              <a:gd name="connsiteY383" fmla="*/ 623301 h 6540935"/>
              <a:gd name="connsiteX384" fmla="*/ 303881 w 5273045"/>
              <a:gd name="connsiteY384" fmla="*/ 1030374 h 6540935"/>
              <a:gd name="connsiteX385" fmla="*/ 493596 w 5273045"/>
              <a:gd name="connsiteY385" fmla="*/ 927918 h 6540935"/>
              <a:gd name="connsiteX386" fmla="*/ 552241 w 5273045"/>
              <a:gd name="connsiteY386" fmla="*/ 1003969 h 6540935"/>
              <a:gd name="connsiteX387" fmla="*/ 38690 w 5273045"/>
              <a:gd name="connsiteY387" fmla="*/ 1362498 h 6540935"/>
              <a:gd name="connsiteX388" fmla="*/ 0 w 5273045"/>
              <a:gd name="connsiteY388" fmla="*/ 1393515 h 6540935"/>
              <a:gd name="connsiteX389" fmla="*/ 0 w 5273045"/>
              <a:gd name="connsiteY389" fmla="*/ 1219824 h 6540935"/>
              <a:gd name="connsiteX390" fmla="*/ 98570 w 5273045"/>
              <a:gd name="connsiteY390" fmla="*/ 1152261 h 6540935"/>
              <a:gd name="connsiteX391" fmla="*/ 956537 w 5273045"/>
              <a:gd name="connsiteY391" fmla="*/ 404129 h 6540935"/>
              <a:gd name="connsiteX392" fmla="*/ 2091564 w 5273045"/>
              <a:gd name="connsiteY392" fmla="*/ 423732 h 6540935"/>
              <a:gd name="connsiteX393" fmla="*/ 2142267 w 5273045"/>
              <a:gd name="connsiteY393" fmla="*/ 363558 h 6540935"/>
              <a:gd name="connsiteX394" fmla="*/ 2679488 w 5273045"/>
              <a:gd name="connsiteY394" fmla="*/ 2109 h 6540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Lst>
            <a:rect l="l" t="t" r="r" b="b"/>
            <a:pathLst>
              <a:path w="5273045" h="6540935">
                <a:moveTo>
                  <a:pt x="0" y="6087284"/>
                </a:moveTo>
                <a:lnTo>
                  <a:pt x="87761" y="6173773"/>
                </a:lnTo>
                <a:cubicBezTo>
                  <a:pt x="200560" y="6264762"/>
                  <a:pt x="329235" y="6341678"/>
                  <a:pt x="471304" y="6376975"/>
                </a:cubicBezTo>
                <a:cubicBezTo>
                  <a:pt x="550703" y="6396691"/>
                  <a:pt x="631458" y="6402137"/>
                  <a:pt x="710384" y="6418215"/>
                </a:cubicBezTo>
                <a:cubicBezTo>
                  <a:pt x="704933" y="6355834"/>
                  <a:pt x="710767" y="6286758"/>
                  <a:pt x="731810" y="6209749"/>
                </a:cubicBezTo>
                <a:cubicBezTo>
                  <a:pt x="746163" y="6157130"/>
                  <a:pt x="825763" y="6168317"/>
                  <a:pt x="826043" y="6222475"/>
                </a:cubicBezTo>
                <a:cubicBezTo>
                  <a:pt x="826620" y="6325832"/>
                  <a:pt x="843649" y="6419006"/>
                  <a:pt x="880390" y="6496255"/>
                </a:cubicBezTo>
                <a:lnTo>
                  <a:pt x="907445" y="6540935"/>
                </a:lnTo>
                <a:lnTo>
                  <a:pt x="739705" y="6540935"/>
                </a:lnTo>
                <a:lnTo>
                  <a:pt x="737645" y="6536937"/>
                </a:lnTo>
                <a:lnTo>
                  <a:pt x="677802" y="6540935"/>
                </a:lnTo>
                <a:lnTo>
                  <a:pt x="608118" y="6540935"/>
                </a:lnTo>
                <a:lnTo>
                  <a:pt x="528706" y="6532434"/>
                </a:lnTo>
                <a:lnTo>
                  <a:pt x="521923" y="6540935"/>
                </a:lnTo>
                <a:lnTo>
                  <a:pt x="383299" y="6540935"/>
                </a:lnTo>
                <a:lnTo>
                  <a:pt x="411322" y="6502598"/>
                </a:lnTo>
                <a:cubicBezTo>
                  <a:pt x="272693" y="6457057"/>
                  <a:pt x="140572" y="6380903"/>
                  <a:pt x="42987" y="6300438"/>
                </a:cubicBezTo>
                <a:lnTo>
                  <a:pt x="0" y="6260394"/>
                </a:lnTo>
                <a:close/>
                <a:moveTo>
                  <a:pt x="3093771" y="5984209"/>
                </a:moveTo>
                <a:cubicBezTo>
                  <a:pt x="3118801" y="5988920"/>
                  <a:pt x="3142839" y="6009272"/>
                  <a:pt x="3145852" y="6038590"/>
                </a:cubicBezTo>
                <a:cubicBezTo>
                  <a:pt x="3147572" y="6054860"/>
                  <a:pt x="3147381" y="6071022"/>
                  <a:pt x="3147381" y="6087292"/>
                </a:cubicBezTo>
                <a:cubicBezTo>
                  <a:pt x="3220379" y="6286950"/>
                  <a:pt x="3347899" y="6293940"/>
                  <a:pt x="3514654" y="6411604"/>
                </a:cubicBezTo>
                <a:cubicBezTo>
                  <a:pt x="3553544" y="6439067"/>
                  <a:pt x="3595066" y="6470736"/>
                  <a:pt x="3625896" y="6508802"/>
                </a:cubicBezTo>
                <a:lnTo>
                  <a:pt x="3644793" y="6540935"/>
                </a:lnTo>
                <a:lnTo>
                  <a:pt x="3471202" y="6540935"/>
                </a:lnTo>
                <a:lnTo>
                  <a:pt x="3439651" y="6516545"/>
                </a:lnTo>
                <a:cubicBezTo>
                  <a:pt x="3352509" y="6459527"/>
                  <a:pt x="3230212" y="6419815"/>
                  <a:pt x="3174066" y="6366840"/>
                </a:cubicBezTo>
                <a:cubicBezTo>
                  <a:pt x="3147282" y="6341678"/>
                  <a:pt x="3125758" y="6315366"/>
                  <a:pt x="3107777" y="6288002"/>
                </a:cubicBezTo>
                <a:cubicBezTo>
                  <a:pt x="3080797" y="6356909"/>
                  <a:pt x="3041237" y="6422552"/>
                  <a:pt x="2992685" y="6481802"/>
                </a:cubicBezTo>
                <a:lnTo>
                  <a:pt x="2936780" y="6540935"/>
                </a:lnTo>
                <a:lnTo>
                  <a:pt x="2733947" y="6540935"/>
                </a:lnTo>
                <a:lnTo>
                  <a:pt x="2784051" y="6498179"/>
                </a:lnTo>
                <a:cubicBezTo>
                  <a:pt x="2912894" y="6375544"/>
                  <a:pt x="3001054" y="6189180"/>
                  <a:pt x="3035732" y="6023672"/>
                </a:cubicBezTo>
                <a:cubicBezTo>
                  <a:pt x="3042717" y="5990427"/>
                  <a:pt x="3068740" y="5979498"/>
                  <a:pt x="3093771" y="5984209"/>
                </a:cubicBezTo>
                <a:close/>
                <a:moveTo>
                  <a:pt x="0" y="5099848"/>
                </a:moveTo>
                <a:lnTo>
                  <a:pt x="67495" y="5134503"/>
                </a:lnTo>
                <a:cubicBezTo>
                  <a:pt x="136581" y="5181057"/>
                  <a:pt x="193624" y="5244485"/>
                  <a:pt x="236245" y="5328917"/>
                </a:cubicBezTo>
                <a:cubicBezTo>
                  <a:pt x="328178" y="5510884"/>
                  <a:pt x="392280" y="5787075"/>
                  <a:pt x="652210" y="5768043"/>
                </a:cubicBezTo>
                <a:cubicBezTo>
                  <a:pt x="984569" y="5743736"/>
                  <a:pt x="1296072" y="5630751"/>
                  <a:pt x="1419970" y="6033336"/>
                </a:cubicBezTo>
                <a:cubicBezTo>
                  <a:pt x="1449718" y="6129962"/>
                  <a:pt x="1300093" y="6170136"/>
                  <a:pt x="1269480" y="6074758"/>
                </a:cubicBezTo>
                <a:cubicBezTo>
                  <a:pt x="1136111" y="5660322"/>
                  <a:pt x="678046" y="6054290"/>
                  <a:pt x="403762" y="5857684"/>
                </a:cubicBezTo>
                <a:cubicBezTo>
                  <a:pt x="206483" y="5716377"/>
                  <a:pt x="169082" y="5484479"/>
                  <a:pt x="39733" y="5313227"/>
                </a:cubicBezTo>
                <a:lnTo>
                  <a:pt x="0" y="5354468"/>
                </a:lnTo>
                <a:close/>
                <a:moveTo>
                  <a:pt x="764460" y="4350956"/>
                </a:moveTo>
                <a:cubicBezTo>
                  <a:pt x="774797" y="4353930"/>
                  <a:pt x="784125" y="4361530"/>
                  <a:pt x="790367" y="4375091"/>
                </a:cubicBezTo>
                <a:cubicBezTo>
                  <a:pt x="852739" y="4511130"/>
                  <a:pt x="917312" y="4672143"/>
                  <a:pt x="1063687" y="4737965"/>
                </a:cubicBezTo>
                <a:cubicBezTo>
                  <a:pt x="1161081" y="4781785"/>
                  <a:pt x="1265081" y="4791729"/>
                  <a:pt x="1369931" y="4803403"/>
                </a:cubicBezTo>
                <a:cubicBezTo>
                  <a:pt x="1562413" y="4824736"/>
                  <a:pt x="1733282" y="4863002"/>
                  <a:pt x="1876020" y="5002113"/>
                </a:cubicBezTo>
                <a:cubicBezTo>
                  <a:pt x="1950075" y="5074148"/>
                  <a:pt x="1837945" y="5185506"/>
                  <a:pt x="1763133" y="5114999"/>
                </a:cubicBezTo>
                <a:cubicBezTo>
                  <a:pt x="1565578" y="4929011"/>
                  <a:pt x="1313099" y="4991294"/>
                  <a:pt x="1079854" y="4899937"/>
                </a:cubicBezTo>
                <a:cubicBezTo>
                  <a:pt x="1047422" y="4887211"/>
                  <a:pt x="1017866" y="4872002"/>
                  <a:pt x="989642" y="4855541"/>
                </a:cubicBezTo>
                <a:cubicBezTo>
                  <a:pt x="988585" y="4855831"/>
                  <a:pt x="987823" y="4856593"/>
                  <a:pt x="986678" y="4856784"/>
                </a:cubicBezTo>
                <a:cubicBezTo>
                  <a:pt x="762615" y="4898015"/>
                  <a:pt x="416866" y="5048696"/>
                  <a:pt x="186585" y="4968334"/>
                </a:cubicBezTo>
                <a:cubicBezTo>
                  <a:pt x="130717" y="4948818"/>
                  <a:pt x="81973" y="4925212"/>
                  <a:pt x="37954" y="4897911"/>
                </a:cubicBezTo>
                <a:lnTo>
                  <a:pt x="0" y="4868697"/>
                </a:lnTo>
                <a:lnTo>
                  <a:pt x="0" y="4682693"/>
                </a:lnTo>
                <a:lnTo>
                  <a:pt x="4294" y="4686554"/>
                </a:lnTo>
                <a:cubicBezTo>
                  <a:pt x="270285" y="4901534"/>
                  <a:pt x="538240" y="4787645"/>
                  <a:pt x="850060" y="4740265"/>
                </a:cubicBezTo>
                <a:cubicBezTo>
                  <a:pt x="772952" y="4652531"/>
                  <a:pt x="723302" y="4542224"/>
                  <a:pt x="700239" y="4413068"/>
                </a:cubicBezTo>
                <a:cubicBezTo>
                  <a:pt x="693356" y="4374754"/>
                  <a:pt x="733449" y="4342035"/>
                  <a:pt x="764460" y="4350956"/>
                </a:cubicBezTo>
                <a:close/>
                <a:moveTo>
                  <a:pt x="3992390" y="3867760"/>
                </a:moveTo>
                <a:cubicBezTo>
                  <a:pt x="4012863" y="3863729"/>
                  <a:pt x="4036162" y="3869136"/>
                  <a:pt x="4051468" y="3882668"/>
                </a:cubicBezTo>
                <a:cubicBezTo>
                  <a:pt x="4204160" y="4016897"/>
                  <a:pt x="4357029" y="4024551"/>
                  <a:pt x="4543587" y="3973077"/>
                </a:cubicBezTo>
                <a:cubicBezTo>
                  <a:pt x="4610461" y="3954526"/>
                  <a:pt x="4654282" y="4052967"/>
                  <a:pt x="4591237" y="4086352"/>
                </a:cubicBezTo>
                <a:cubicBezTo>
                  <a:pt x="4402953" y="4185559"/>
                  <a:pt x="4203575" y="4153039"/>
                  <a:pt x="4043142" y="4034308"/>
                </a:cubicBezTo>
                <a:cubicBezTo>
                  <a:pt x="3996549" y="4175424"/>
                  <a:pt x="3900025" y="4315389"/>
                  <a:pt x="3776030" y="4422058"/>
                </a:cubicBezTo>
                <a:cubicBezTo>
                  <a:pt x="3820706" y="4430955"/>
                  <a:pt x="3866247" y="4437173"/>
                  <a:pt x="3910834" y="4435929"/>
                </a:cubicBezTo>
                <a:cubicBezTo>
                  <a:pt x="3968615" y="4434302"/>
                  <a:pt x="4080356" y="4390678"/>
                  <a:pt x="4105616" y="4491040"/>
                </a:cubicBezTo>
                <a:cubicBezTo>
                  <a:pt x="4079973" y="4576283"/>
                  <a:pt x="3963070" y="4574366"/>
                  <a:pt x="3889310" y="4570055"/>
                </a:cubicBezTo>
                <a:cubicBezTo>
                  <a:pt x="3813814" y="4565656"/>
                  <a:pt x="3749432" y="4532561"/>
                  <a:pt x="3691652" y="4487211"/>
                </a:cubicBezTo>
                <a:cubicBezTo>
                  <a:pt x="3646209" y="4517638"/>
                  <a:pt x="3598181" y="4543271"/>
                  <a:pt x="3548624" y="4563075"/>
                </a:cubicBezTo>
                <a:cubicBezTo>
                  <a:pt x="3567755" y="4571402"/>
                  <a:pt x="3586418" y="4580682"/>
                  <a:pt x="3603927" y="4591201"/>
                </a:cubicBezTo>
                <a:cubicBezTo>
                  <a:pt x="3658645" y="4624213"/>
                  <a:pt x="3733172" y="4666972"/>
                  <a:pt x="3735473" y="4737100"/>
                </a:cubicBezTo>
                <a:cubicBezTo>
                  <a:pt x="3736520" y="4770868"/>
                  <a:pt x="3703896" y="4789237"/>
                  <a:pt x="3674045" y="4783884"/>
                </a:cubicBezTo>
                <a:cubicBezTo>
                  <a:pt x="3617031" y="4773459"/>
                  <a:pt x="3581439" y="4706393"/>
                  <a:pt x="3533696" y="4675200"/>
                </a:cubicBezTo>
                <a:cubicBezTo>
                  <a:pt x="3487113" y="4644877"/>
                  <a:pt x="3437747" y="4624877"/>
                  <a:pt x="3386082" y="4604601"/>
                </a:cubicBezTo>
                <a:cubicBezTo>
                  <a:pt x="3385698" y="4604497"/>
                  <a:pt x="3385610" y="4603927"/>
                  <a:pt x="3385025" y="4603736"/>
                </a:cubicBezTo>
                <a:cubicBezTo>
                  <a:pt x="3319586" y="4610725"/>
                  <a:pt x="3253194" y="4607088"/>
                  <a:pt x="3187471" y="4588046"/>
                </a:cubicBezTo>
                <a:cubicBezTo>
                  <a:pt x="3157909" y="4579439"/>
                  <a:pt x="3151500" y="4538017"/>
                  <a:pt x="3178859" y="4522415"/>
                </a:cubicBezTo>
                <a:cubicBezTo>
                  <a:pt x="3304663" y="4450661"/>
                  <a:pt x="3457645" y="4450956"/>
                  <a:pt x="3587274" y="4380346"/>
                </a:cubicBezTo>
                <a:cubicBezTo>
                  <a:pt x="3778713" y="4275978"/>
                  <a:pt x="3913606" y="4129696"/>
                  <a:pt x="3950246" y="3909457"/>
                </a:cubicBezTo>
                <a:cubicBezTo>
                  <a:pt x="3954262" y="3885259"/>
                  <a:pt x="3971918" y="3871791"/>
                  <a:pt x="3992390" y="3867760"/>
                </a:cubicBezTo>
                <a:close/>
                <a:moveTo>
                  <a:pt x="1016479" y="3501709"/>
                </a:moveTo>
                <a:cubicBezTo>
                  <a:pt x="1026040" y="3499917"/>
                  <a:pt x="1036026" y="3500624"/>
                  <a:pt x="1044852" y="3504597"/>
                </a:cubicBezTo>
                <a:cubicBezTo>
                  <a:pt x="1235711" y="3590503"/>
                  <a:pt x="1320851" y="3799347"/>
                  <a:pt x="1381699" y="3986668"/>
                </a:cubicBezTo>
                <a:cubicBezTo>
                  <a:pt x="1467133" y="4250147"/>
                  <a:pt x="1555915" y="4448277"/>
                  <a:pt x="1838717" y="4542318"/>
                </a:cubicBezTo>
                <a:cubicBezTo>
                  <a:pt x="1930074" y="4572739"/>
                  <a:pt x="1890574" y="4717969"/>
                  <a:pt x="1799113" y="4686683"/>
                </a:cubicBezTo>
                <a:cubicBezTo>
                  <a:pt x="1564625" y="4607093"/>
                  <a:pt x="1398352" y="4465117"/>
                  <a:pt x="1310617" y="4230338"/>
                </a:cubicBezTo>
                <a:cubicBezTo>
                  <a:pt x="1269962" y="4121561"/>
                  <a:pt x="1242691" y="4007720"/>
                  <a:pt x="1199067" y="3900088"/>
                </a:cubicBezTo>
                <a:cubicBezTo>
                  <a:pt x="1188160" y="3873393"/>
                  <a:pt x="1175434" y="3848615"/>
                  <a:pt x="1162236" y="3824229"/>
                </a:cubicBezTo>
                <a:cubicBezTo>
                  <a:pt x="1097854" y="3871382"/>
                  <a:pt x="995865" y="3886310"/>
                  <a:pt x="925742" y="3883636"/>
                </a:cubicBezTo>
                <a:cubicBezTo>
                  <a:pt x="543251" y="3816183"/>
                  <a:pt x="326649" y="3942567"/>
                  <a:pt x="327234" y="3953858"/>
                </a:cubicBezTo>
                <a:cubicBezTo>
                  <a:pt x="331250" y="4036225"/>
                  <a:pt x="400415" y="4118892"/>
                  <a:pt x="374201" y="4196953"/>
                </a:cubicBezTo>
                <a:cubicBezTo>
                  <a:pt x="368745" y="4213311"/>
                  <a:pt x="352583" y="4230147"/>
                  <a:pt x="333541" y="4227949"/>
                </a:cubicBezTo>
                <a:cubicBezTo>
                  <a:pt x="197787" y="4211970"/>
                  <a:pt x="183724" y="4002549"/>
                  <a:pt x="195689" y="3895016"/>
                </a:cubicBezTo>
                <a:cubicBezTo>
                  <a:pt x="212809" y="3743002"/>
                  <a:pt x="306943" y="3640733"/>
                  <a:pt x="433608" y="3565532"/>
                </a:cubicBezTo>
                <a:cubicBezTo>
                  <a:pt x="484222" y="3535490"/>
                  <a:pt x="523255" y="3608871"/>
                  <a:pt x="478486" y="3642168"/>
                </a:cubicBezTo>
                <a:cubicBezTo>
                  <a:pt x="432846" y="3676129"/>
                  <a:pt x="393243" y="3726639"/>
                  <a:pt x="365884" y="3782896"/>
                </a:cubicBezTo>
                <a:cubicBezTo>
                  <a:pt x="451028" y="3734101"/>
                  <a:pt x="561713" y="3730375"/>
                  <a:pt x="659785" y="3736303"/>
                </a:cubicBezTo>
                <a:cubicBezTo>
                  <a:pt x="747992" y="3741562"/>
                  <a:pt x="837152" y="3754863"/>
                  <a:pt x="925649" y="3753428"/>
                </a:cubicBezTo>
                <a:cubicBezTo>
                  <a:pt x="1004477" y="3752179"/>
                  <a:pt x="1039396" y="3734204"/>
                  <a:pt x="1084072" y="3700145"/>
                </a:cubicBezTo>
                <a:cubicBezTo>
                  <a:pt x="1052023" y="3654983"/>
                  <a:pt x="1018446" y="3610779"/>
                  <a:pt x="984668" y="3564667"/>
                </a:cubicBezTo>
                <a:cubicBezTo>
                  <a:pt x="962928" y="3534965"/>
                  <a:pt x="987794" y="3507087"/>
                  <a:pt x="1016479" y="3501709"/>
                </a:cubicBezTo>
                <a:close/>
                <a:moveTo>
                  <a:pt x="2588481" y="3179989"/>
                </a:moveTo>
                <a:cubicBezTo>
                  <a:pt x="2727488" y="3159699"/>
                  <a:pt x="2907057" y="3337941"/>
                  <a:pt x="2873200" y="3478570"/>
                </a:cubicBezTo>
                <a:cubicBezTo>
                  <a:pt x="2981584" y="3465180"/>
                  <a:pt x="3090362" y="3446236"/>
                  <a:pt x="3182113" y="3374481"/>
                </a:cubicBezTo>
                <a:cubicBezTo>
                  <a:pt x="3235587" y="3332578"/>
                  <a:pt x="3326856" y="3385964"/>
                  <a:pt x="3283517" y="3452646"/>
                </a:cubicBezTo>
                <a:cubicBezTo>
                  <a:pt x="3208420" y="3568595"/>
                  <a:pt x="3068646" y="3600835"/>
                  <a:pt x="2937390" y="3597389"/>
                </a:cubicBezTo>
                <a:cubicBezTo>
                  <a:pt x="2743660" y="3592420"/>
                  <a:pt x="2600062" y="3603711"/>
                  <a:pt x="2473013" y="3767968"/>
                </a:cubicBezTo>
                <a:cubicBezTo>
                  <a:pt x="2445168" y="3804037"/>
                  <a:pt x="2398575" y="3758216"/>
                  <a:pt x="2414555" y="3722909"/>
                </a:cubicBezTo>
                <a:cubicBezTo>
                  <a:pt x="2490901" y="3553480"/>
                  <a:pt x="2619384" y="3513390"/>
                  <a:pt x="2759350" y="3492922"/>
                </a:cubicBezTo>
                <a:cubicBezTo>
                  <a:pt x="2736479" y="3442029"/>
                  <a:pt x="2734468" y="3388353"/>
                  <a:pt x="2694295" y="3344542"/>
                </a:cubicBezTo>
                <a:cubicBezTo>
                  <a:pt x="2657361" y="3304167"/>
                  <a:pt x="2608285" y="3286850"/>
                  <a:pt x="2569636" y="3251263"/>
                </a:cubicBezTo>
                <a:cubicBezTo>
                  <a:pt x="2547821" y="3231267"/>
                  <a:pt x="2556428" y="3184669"/>
                  <a:pt x="2588481" y="3179989"/>
                </a:cubicBezTo>
                <a:close/>
                <a:moveTo>
                  <a:pt x="3717817" y="2297575"/>
                </a:moveTo>
                <a:cubicBezTo>
                  <a:pt x="3949749" y="2302820"/>
                  <a:pt x="4197121" y="2479488"/>
                  <a:pt x="4315223" y="2649118"/>
                </a:cubicBezTo>
                <a:cubicBezTo>
                  <a:pt x="4368801" y="2725936"/>
                  <a:pt x="4246432" y="2792136"/>
                  <a:pt x="4192093" y="2721055"/>
                </a:cubicBezTo>
                <a:cubicBezTo>
                  <a:pt x="4114031" y="2619169"/>
                  <a:pt x="4016063" y="2524263"/>
                  <a:pt x="3893606" y="2478146"/>
                </a:cubicBezTo>
                <a:cubicBezTo>
                  <a:pt x="3989657" y="2698385"/>
                  <a:pt x="3831229" y="2949615"/>
                  <a:pt x="3958661" y="3173673"/>
                </a:cubicBezTo>
                <a:cubicBezTo>
                  <a:pt x="4127903" y="3471398"/>
                  <a:pt x="4420747" y="3480959"/>
                  <a:pt x="4680299" y="3647329"/>
                </a:cubicBezTo>
                <a:cubicBezTo>
                  <a:pt x="4723348" y="3675082"/>
                  <a:pt x="4711011" y="3757832"/>
                  <a:pt x="4651790" y="3751900"/>
                </a:cubicBezTo>
                <a:cubicBezTo>
                  <a:pt x="4388787" y="3725302"/>
                  <a:pt x="4094124" y="3567931"/>
                  <a:pt x="3920100" y="3370564"/>
                </a:cubicBezTo>
                <a:cubicBezTo>
                  <a:pt x="3832950" y="3271834"/>
                  <a:pt x="3799854" y="3165346"/>
                  <a:pt x="3789517" y="3054849"/>
                </a:cubicBezTo>
                <a:cubicBezTo>
                  <a:pt x="3769522" y="3059626"/>
                  <a:pt x="3514560" y="2853176"/>
                  <a:pt x="3369527" y="2802282"/>
                </a:cubicBezTo>
                <a:cubicBezTo>
                  <a:pt x="3323514" y="2786110"/>
                  <a:pt x="3333074" y="2723547"/>
                  <a:pt x="3380714" y="2719428"/>
                </a:cubicBezTo>
                <a:cubicBezTo>
                  <a:pt x="3533504" y="2706230"/>
                  <a:pt x="3682460" y="2789172"/>
                  <a:pt x="3786263" y="2899960"/>
                </a:cubicBezTo>
                <a:cubicBezTo>
                  <a:pt x="3792098" y="2751579"/>
                  <a:pt x="3812669" y="2599079"/>
                  <a:pt x="3782248" y="2449932"/>
                </a:cubicBezTo>
                <a:cubicBezTo>
                  <a:pt x="3694611" y="2437973"/>
                  <a:pt x="3610523" y="2445906"/>
                  <a:pt x="3518478" y="2437973"/>
                </a:cubicBezTo>
                <a:cubicBezTo>
                  <a:pt x="3475719" y="2434336"/>
                  <a:pt x="3457542" y="2380379"/>
                  <a:pt x="3496383" y="2356083"/>
                </a:cubicBezTo>
                <a:cubicBezTo>
                  <a:pt x="3564904" y="2313127"/>
                  <a:pt x="3640502" y="2295830"/>
                  <a:pt x="3717817" y="2297575"/>
                </a:cubicBezTo>
                <a:close/>
                <a:moveTo>
                  <a:pt x="319266" y="2206119"/>
                </a:moveTo>
                <a:cubicBezTo>
                  <a:pt x="369890" y="2197473"/>
                  <a:pt x="427125" y="2249709"/>
                  <a:pt x="392186" y="2306039"/>
                </a:cubicBezTo>
                <a:cubicBezTo>
                  <a:pt x="330759" y="2405438"/>
                  <a:pt x="244371" y="2534492"/>
                  <a:pt x="141629" y="2633709"/>
                </a:cubicBezTo>
                <a:cubicBezTo>
                  <a:pt x="127276" y="2742196"/>
                  <a:pt x="126701" y="2851735"/>
                  <a:pt x="135401" y="2960705"/>
                </a:cubicBezTo>
                <a:cubicBezTo>
                  <a:pt x="140956" y="3030350"/>
                  <a:pt x="22416" y="3046901"/>
                  <a:pt x="12944" y="2977255"/>
                </a:cubicBezTo>
                <a:cubicBezTo>
                  <a:pt x="1855" y="2895266"/>
                  <a:pt x="4627" y="2811749"/>
                  <a:pt x="18017" y="2730040"/>
                </a:cubicBezTo>
                <a:lnTo>
                  <a:pt x="0" y="2738152"/>
                </a:lnTo>
                <a:lnTo>
                  <a:pt x="0" y="2586350"/>
                </a:lnTo>
                <a:lnTo>
                  <a:pt x="17461" y="2574166"/>
                </a:lnTo>
                <a:cubicBezTo>
                  <a:pt x="32027" y="2562252"/>
                  <a:pt x="46476" y="2548633"/>
                  <a:pt x="60874" y="2533159"/>
                </a:cubicBezTo>
                <a:cubicBezTo>
                  <a:pt x="144210" y="2443512"/>
                  <a:pt x="209358" y="2340290"/>
                  <a:pt x="274512" y="2237160"/>
                </a:cubicBezTo>
                <a:cubicBezTo>
                  <a:pt x="286255" y="2218643"/>
                  <a:pt x="302397" y="2208999"/>
                  <a:pt x="319266" y="2206119"/>
                </a:cubicBezTo>
                <a:close/>
                <a:moveTo>
                  <a:pt x="3229360" y="1719820"/>
                </a:moveTo>
                <a:cubicBezTo>
                  <a:pt x="3249891" y="1719103"/>
                  <a:pt x="3269887" y="1729627"/>
                  <a:pt x="3273092" y="1753550"/>
                </a:cubicBezTo>
                <a:cubicBezTo>
                  <a:pt x="3302663" y="1973582"/>
                  <a:pt x="3222768" y="2375203"/>
                  <a:pt x="3005218" y="2518231"/>
                </a:cubicBezTo>
                <a:cubicBezTo>
                  <a:pt x="3105959" y="2614764"/>
                  <a:pt x="3178475" y="2758264"/>
                  <a:pt x="3236167" y="2896033"/>
                </a:cubicBezTo>
                <a:cubicBezTo>
                  <a:pt x="3357764" y="3186871"/>
                  <a:pt x="3803487" y="3513012"/>
                  <a:pt x="3682947" y="3864594"/>
                </a:cubicBezTo>
                <a:cubicBezTo>
                  <a:pt x="3661997" y="3926110"/>
                  <a:pt x="3565464" y="3918359"/>
                  <a:pt x="3566609" y="3848713"/>
                </a:cubicBezTo>
                <a:cubicBezTo>
                  <a:pt x="3571874" y="3528028"/>
                  <a:pt x="3316047" y="3316126"/>
                  <a:pt x="3166423" y="3057719"/>
                </a:cubicBezTo>
                <a:cubicBezTo>
                  <a:pt x="3103668" y="2949325"/>
                  <a:pt x="3073055" y="2824288"/>
                  <a:pt x="3004643" y="2718563"/>
                </a:cubicBezTo>
                <a:cubicBezTo>
                  <a:pt x="2898927" y="2555067"/>
                  <a:pt x="2783745" y="2534786"/>
                  <a:pt x="2599767" y="2514024"/>
                </a:cubicBezTo>
                <a:cubicBezTo>
                  <a:pt x="2551935" y="2508671"/>
                  <a:pt x="2539401" y="2444761"/>
                  <a:pt x="2588285" y="2428501"/>
                </a:cubicBezTo>
                <a:cubicBezTo>
                  <a:pt x="2706254" y="2389266"/>
                  <a:pt x="2804404" y="2398075"/>
                  <a:pt x="2887642" y="2436626"/>
                </a:cubicBezTo>
                <a:cubicBezTo>
                  <a:pt x="2946479" y="2360089"/>
                  <a:pt x="3020716" y="2298769"/>
                  <a:pt x="3068744" y="2211418"/>
                </a:cubicBezTo>
                <a:cubicBezTo>
                  <a:pt x="2970200" y="2219454"/>
                  <a:pt x="2841053" y="2170950"/>
                  <a:pt x="2782600" y="2132590"/>
                </a:cubicBezTo>
                <a:cubicBezTo>
                  <a:pt x="2665024" y="2055571"/>
                  <a:pt x="2594896" y="1941342"/>
                  <a:pt x="2649235" y="1804439"/>
                </a:cubicBezTo>
                <a:cubicBezTo>
                  <a:pt x="2660039" y="1777173"/>
                  <a:pt x="2707399" y="1777655"/>
                  <a:pt x="2704715" y="1811994"/>
                </a:cubicBezTo>
                <a:cubicBezTo>
                  <a:pt x="2696020" y="1921926"/>
                  <a:pt x="2787569" y="2011952"/>
                  <a:pt x="2881330" y="2052037"/>
                </a:cubicBezTo>
                <a:cubicBezTo>
                  <a:pt x="2933473" y="2074426"/>
                  <a:pt x="3095150" y="2079396"/>
                  <a:pt x="3115622" y="2080452"/>
                </a:cubicBezTo>
                <a:cubicBezTo>
                  <a:pt x="3143173" y="1972338"/>
                  <a:pt x="3154459" y="1862224"/>
                  <a:pt x="3182403" y="1753550"/>
                </a:cubicBezTo>
                <a:cubicBezTo>
                  <a:pt x="3187756" y="1732502"/>
                  <a:pt x="3208828" y="1720543"/>
                  <a:pt x="3229360" y="1719820"/>
                </a:cubicBezTo>
                <a:close/>
                <a:moveTo>
                  <a:pt x="697490" y="1596374"/>
                </a:moveTo>
                <a:cubicBezTo>
                  <a:pt x="740312" y="1590553"/>
                  <a:pt x="766006" y="1653009"/>
                  <a:pt x="725400" y="1683894"/>
                </a:cubicBezTo>
                <a:cubicBezTo>
                  <a:pt x="570607" y="1801234"/>
                  <a:pt x="406389" y="1868850"/>
                  <a:pt x="236586" y="1923335"/>
                </a:cubicBezTo>
                <a:lnTo>
                  <a:pt x="0" y="1993330"/>
                </a:lnTo>
                <a:lnTo>
                  <a:pt x="0" y="1843622"/>
                </a:lnTo>
                <a:lnTo>
                  <a:pt x="152361" y="1802861"/>
                </a:lnTo>
                <a:cubicBezTo>
                  <a:pt x="334612" y="1754046"/>
                  <a:pt x="514926" y="1699156"/>
                  <a:pt x="678232" y="1603341"/>
                </a:cubicBezTo>
                <a:cubicBezTo>
                  <a:pt x="684906" y="1599431"/>
                  <a:pt x="691373" y="1597206"/>
                  <a:pt x="697490" y="1596374"/>
                </a:cubicBezTo>
                <a:close/>
                <a:moveTo>
                  <a:pt x="998248" y="1494155"/>
                </a:moveTo>
                <a:cubicBezTo>
                  <a:pt x="1008374" y="1491489"/>
                  <a:pt x="1019681" y="1492130"/>
                  <a:pt x="1030779" y="1497537"/>
                </a:cubicBezTo>
                <a:cubicBezTo>
                  <a:pt x="1270434" y="1614154"/>
                  <a:pt x="1141375" y="1900009"/>
                  <a:pt x="1034505" y="2067156"/>
                </a:cubicBezTo>
                <a:cubicBezTo>
                  <a:pt x="960563" y="2182432"/>
                  <a:pt x="840686" y="2324211"/>
                  <a:pt x="735064" y="2476038"/>
                </a:cubicBezTo>
                <a:cubicBezTo>
                  <a:pt x="964288" y="2361042"/>
                  <a:pt x="1248044" y="2338476"/>
                  <a:pt x="1498223" y="2342300"/>
                </a:cubicBezTo>
                <a:cubicBezTo>
                  <a:pt x="1577823" y="2343539"/>
                  <a:pt x="1583849" y="2447150"/>
                  <a:pt x="1516021" y="2473555"/>
                </a:cubicBezTo>
                <a:cubicBezTo>
                  <a:pt x="1246609" y="2578789"/>
                  <a:pt x="961324" y="2449160"/>
                  <a:pt x="693259" y="2599930"/>
                </a:cubicBezTo>
                <a:cubicBezTo>
                  <a:pt x="678616" y="2608168"/>
                  <a:pt x="478476" y="2971041"/>
                  <a:pt x="547650" y="3142957"/>
                </a:cubicBezTo>
                <a:cubicBezTo>
                  <a:pt x="550894" y="3150994"/>
                  <a:pt x="551951" y="3158647"/>
                  <a:pt x="551568" y="3165917"/>
                </a:cubicBezTo>
                <a:cubicBezTo>
                  <a:pt x="669729" y="3159128"/>
                  <a:pt x="778492" y="3166300"/>
                  <a:pt x="857811" y="3186104"/>
                </a:cubicBezTo>
                <a:cubicBezTo>
                  <a:pt x="944012" y="3207540"/>
                  <a:pt x="906213" y="3330759"/>
                  <a:pt x="821742" y="3316696"/>
                </a:cubicBezTo>
                <a:cubicBezTo>
                  <a:pt x="605351" y="3280583"/>
                  <a:pt x="328192" y="3296301"/>
                  <a:pt x="117143" y="3404002"/>
                </a:cubicBezTo>
                <a:lnTo>
                  <a:pt x="0" y="3479633"/>
                </a:lnTo>
                <a:lnTo>
                  <a:pt x="0" y="3238943"/>
                </a:lnTo>
                <a:lnTo>
                  <a:pt x="24333" y="3272787"/>
                </a:lnTo>
                <a:cubicBezTo>
                  <a:pt x="28924" y="3281011"/>
                  <a:pt x="290098" y="3197297"/>
                  <a:pt x="428727" y="3178362"/>
                </a:cubicBezTo>
                <a:cubicBezTo>
                  <a:pt x="204094" y="2651787"/>
                  <a:pt x="1326779" y="1915802"/>
                  <a:pt x="976533" y="1568043"/>
                </a:cubicBezTo>
                <a:cubicBezTo>
                  <a:pt x="948117" y="1539915"/>
                  <a:pt x="967868" y="1502154"/>
                  <a:pt x="998248" y="1494155"/>
                </a:cubicBezTo>
                <a:close/>
                <a:moveTo>
                  <a:pt x="3243924" y="761190"/>
                </a:moveTo>
                <a:cubicBezTo>
                  <a:pt x="3253436" y="760932"/>
                  <a:pt x="3262814" y="763461"/>
                  <a:pt x="3270806" y="769583"/>
                </a:cubicBezTo>
                <a:cubicBezTo>
                  <a:pt x="3383978" y="856748"/>
                  <a:pt x="3370962" y="1063966"/>
                  <a:pt x="3289165" y="1169961"/>
                </a:cubicBezTo>
                <a:cubicBezTo>
                  <a:pt x="3209575" y="1273091"/>
                  <a:pt x="3096487" y="1319688"/>
                  <a:pt x="2976522" y="1299791"/>
                </a:cubicBezTo>
                <a:cubicBezTo>
                  <a:pt x="2933079" y="1433347"/>
                  <a:pt x="2836369" y="1532549"/>
                  <a:pt x="2661096" y="1511216"/>
                </a:cubicBezTo>
                <a:cubicBezTo>
                  <a:pt x="2622348" y="1506527"/>
                  <a:pt x="2610384" y="1453343"/>
                  <a:pt x="2651816" y="1440710"/>
                </a:cubicBezTo>
                <a:cubicBezTo>
                  <a:pt x="2895870" y="1365800"/>
                  <a:pt x="2884299" y="1154079"/>
                  <a:pt x="2858744" y="939307"/>
                </a:cubicBezTo>
                <a:cubicBezTo>
                  <a:pt x="2850235" y="867743"/>
                  <a:pt x="2964661" y="855691"/>
                  <a:pt x="2982165" y="922653"/>
                </a:cubicBezTo>
                <a:cubicBezTo>
                  <a:pt x="3004544" y="1008382"/>
                  <a:pt x="3011819" y="1112559"/>
                  <a:pt x="2997663" y="1209476"/>
                </a:cubicBezTo>
                <a:cubicBezTo>
                  <a:pt x="3076107" y="1198564"/>
                  <a:pt x="3151401" y="1163173"/>
                  <a:pt x="3191776" y="1091133"/>
                </a:cubicBezTo>
                <a:cubicBezTo>
                  <a:pt x="3214736" y="1050094"/>
                  <a:pt x="3228416" y="1004745"/>
                  <a:pt x="3223638" y="957095"/>
                </a:cubicBezTo>
                <a:cubicBezTo>
                  <a:pt x="3218757" y="907642"/>
                  <a:pt x="3193305" y="866028"/>
                  <a:pt x="3188434" y="816943"/>
                </a:cubicBezTo>
                <a:cubicBezTo>
                  <a:pt x="3186561" y="797522"/>
                  <a:pt x="3199164" y="779561"/>
                  <a:pt x="3216230" y="769514"/>
                </a:cubicBezTo>
                <a:cubicBezTo>
                  <a:pt x="3224764" y="764491"/>
                  <a:pt x="3234411" y="761447"/>
                  <a:pt x="3243924" y="761190"/>
                </a:cubicBezTo>
                <a:close/>
                <a:moveTo>
                  <a:pt x="1277350" y="739580"/>
                </a:moveTo>
                <a:cubicBezTo>
                  <a:pt x="1308277" y="743659"/>
                  <a:pt x="1336305" y="765518"/>
                  <a:pt x="1331665" y="801440"/>
                </a:cubicBezTo>
                <a:cubicBezTo>
                  <a:pt x="1275408" y="1237985"/>
                  <a:pt x="686564" y="1162976"/>
                  <a:pt x="490823" y="1495625"/>
                </a:cubicBezTo>
                <a:cubicBezTo>
                  <a:pt x="466807" y="1536373"/>
                  <a:pt x="407778" y="1508341"/>
                  <a:pt x="416960" y="1464427"/>
                </a:cubicBezTo>
                <a:cubicBezTo>
                  <a:pt x="459537" y="1260945"/>
                  <a:pt x="639499" y="1190144"/>
                  <a:pt x="817628" y="1119446"/>
                </a:cubicBezTo>
                <a:cubicBezTo>
                  <a:pt x="824229" y="1082133"/>
                  <a:pt x="850826" y="1050375"/>
                  <a:pt x="861262" y="1010860"/>
                </a:cubicBezTo>
                <a:cubicBezTo>
                  <a:pt x="877522" y="948484"/>
                  <a:pt x="875797" y="890030"/>
                  <a:pt x="861925" y="827275"/>
                </a:cubicBezTo>
                <a:cubicBezTo>
                  <a:pt x="852552" y="785268"/>
                  <a:pt x="913109" y="755235"/>
                  <a:pt x="934059" y="796849"/>
                </a:cubicBezTo>
                <a:cubicBezTo>
                  <a:pt x="969838" y="867739"/>
                  <a:pt x="999596" y="945421"/>
                  <a:pt x="986300" y="1026078"/>
                </a:cubicBezTo>
                <a:cubicBezTo>
                  <a:pt x="985243" y="1032866"/>
                  <a:pt x="983719" y="1040136"/>
                  <a:pt x="981989" y="1047499"/>
                </a:cubicBezTo>
                <a:cubicBezTo>
                  <a:pt x="1090678" y="991532"/>
                  <a:pt x="1179357" y="917197"/>
                  <a:pt x="1205673" y="784413"/>
                </a:cubicBezTo>
                <a:cubicBezTo>
                  <a:pt x="1212609" y="749204"/>
                  <a:pt x="1246427" y="735500"/>
                  <a:pt x="1277350" y="739580"/>
                </a:cubicBezTo>
                <a:close/>
                <a:moveTo>
                  <a:pt x="2679488" y="2109"/>
                </a:moveTo>
                <a:cubicBezTo>
                  <a:pt x="2709345" y="-1120"/>
                  <a:pt x="2739345" y="-742"/>
                  <a:pt x="2769289" y="3933"/>
                </a:cubicBezTo>
                <a:cubicBezTo>
                  <a:pt x="2875294" y="20395"/>
                  <a:pt x="2992010" y="132707"/>
                  <a:pt x="3012959" y="246459"/>
                </a:cubicBezTo>
                <a:cubicBezTo>
                  <a:pt x="3013151" y="246459"/>
                  <a:pt x="3013249" y="246365"/>
                  <a:pt x="3013343" y="246365"/>
                </a:cubicBezTo>
                <a:cubicBezTo>
                  <a:pt x="3501161" y="182745"/>
                  <a:pt x="3665050" y="636126"/>
                  <a:pt x="3941054" y="943603"/>
                </a:cubicBezTo>
                <a:cubicBezTo>
                  <a:pt x="4201186" y="1233384"/>
                  <a:pt x="4481595" y="1513035"/>
                  <a:pt x="4450790" y="1934741"/>
                </a:cubicBezTo>
                <a:cubicBezTo>
                  <a:pt x="4449355" y="1955887"/>
                  <a:pt x="4438152" y="1971292"/>
                  <a:pt x="4424001" y="1981049"/>
                </a:cubicBezTo>
                <a:cubicBezTo>
                  <a:pt x="4729374" y="2222424"/>
                  <a:pt x="4825623" y="2589696"/>
                  <a:pt x="4814715" y="2976114"/>
                </a:cubicBezTo>
                <a:cubicBezTo>
                  <a:pt x="4814617" y="2979167"/>
                  <a:pt x="5114250" y="3207540"/>
                  <a:pt x="5144396" y="3925540"/>
                </a:cubicBezTo>
                <a:cubicBezTo>
                  <a:pt x="5145256" y="3936536"/>
                  <a:pt x="5231546" y="4068376"/>
                  <a:pt x="5251355" y="4125296"/>
                </a:cubicBezTo>
                <a:cubicBezTo>
                  <a:pt x="5303684" y="4276169"/>
                  <a:pt x="5257951" y="4442727"/>
                  <a:pt x="5150510" y="4558106"/>
                </a:cubicBezTo>
                <a:cubicBezTo>
                  <a:pt x="5149365" y="4559443"/>
                  <a:pt x="5147930" y="4560495"/>
                  <a:pt x="5146883" y="4561842"/>
                </a:cubicBezTo>
                <a:cubicBezTo>
                  <a:pt x="5203513" y="4688978"/>
                  <a:pt x="5184289" y="4889698"/>
                  <a:pt x="5170034" y="5005165"/>
                </a:cubicBezTo>
                <a:cubicBezTo>
                  <a:pt x="5145158" y="5204833"/>
                  <a:pt x="5098751" y="5355131"/>
                  <a:pt x="4982424" y="5508776"/>
                </a:cubicBezTo>
                <a:cubicBezTo>
                  <a:pt x="5118752" y="5823144"/>
                  <a:pt x="4934592" y="6242844"/>
                  <a:pt x="4684989" y="6467772"/>
                </a:cubicBezTo>
                <a:cubicBezTo>
                  <a:pt x="4688684" y="6484036"/>
                  <a:pt x="4690059" y="6500672"/>
                  <a:pt x="4689488" y="6517501"/>
                </a:cubicBezTo>
                <a:lnTo>
                  <a:pt x="4686182" y="6540935"/>
                </a:lnTo>
                <a:lnTo>
                  <a:pt x="4522380" y="6540935"/>
                </a:lnTo>
                <a:lnTo>
                  <a:pt x="4525840" y="6516873"/>
                </a:lnTo>
                <a:cubicBezTo>
                  <a:pt x="4527805" y="6304999"/>
                  <a:pt x="4103654" y="6184400"/>
                  <a:pt x="3912166" y="6134258"/>
                </a:cubicBezTo>
                <a:cubicBezTo>
                  <a:pt x="3911783" y="6177701"/>
                  <a:pt x="3943064" y="6358513"/>
                  <a:pt x="3986693" y="6389893"/>
                </a:cubicBezTo>
                <a:cubicBezTo>
                  <a:pt x="4016446" y="6411226"/>
                  <a:pt x="4041131" y="6429594"/>
                  <a:pt x="4058350" y="6462409"/>
                </a:cubicBezTo>
                <a:cubicBezTo>
                  <a:pt x="4068112" y="6480970"/>
                  <a:pt x="4063993" y="6506702"/>
                  <a:pt x="4044095" y="6517039"/>
                </a:cubicBezTo>
                <a:cubicBezTo>
                  <a:pt x="3937520" y="6572332"/>
                  <a:pt x="3832188" y="6463466"/>
                  <a:pt x="3799943" y="6367312"/>
                </a:cubicBezTo>
                <a:cubicBezTo>
                  <a:pt x="3765122" y="6263607"/>
                  <a:pt x="3770957" y="6152730"/>
                  <a:pt x="3770195" y="6043953"/>
                </a:cubicBezTo>
                <a:cubicBezTo>
                  <a:pt x="3717763" y="6040026"/>
                  <a:pt x="3500591" y="6017258"/>
                  <a:pt x="3470740" y="5979090"/>
                </a:cubicBezTo>
                <a:cubicBezTo>
                  <a:pt x="3454578" y="5958229"/>
                  <a:pt x="3452852" y="5934885"/>
                  <a:pt x="3470740" y="5914315"/>
                </a:cubicBezTo>
                <a:cubicBezTo>
                  <a:pt x="3535706" y="5839507"/>
                  <a:pt x="3752396" y="5905133"/>
                  <a:pt x="3840028" y="5905899"/>
                </a:cubicBezTo>
                <a:cubicBezTo>
                  <a:pt x="3881170" y="5906381"/>
                  <a:pt x="3908622" y="5938238"/>
                  <a:pt x="3911493" y="5977359"/>
                </a:cubicBezTo>
                <a:cubicBezTo>
                  <a:pt x="3913031" y="5998122"/>
                  <a:pt x="3913223" y="6019175"/>
                  <a:pt x="3913120" y="6040316"/>
                </a:cubicBezTo>
                <a:cubicBezTo>
                  <a:pt x="4141292" y="6021273"/>
                  <a:pt x="4460453" y="6137896"/>
                  <a:pt x="4612752" y="6329817"/>
                </a:cubicBezTo>
                <a:cubicBezTo>
                  <a:pt x="4795010" y="6125750"/>
                  <a:pt x="4987496" y="5782106"/>
                  <a:pt x="4826198" y="5527336"/>
                </a:cubicBezTo>
                <a:cubicBezTo>
                  <a:pt x="4632939" y="5221958"/>
                  <a:pt x="4288336" y="5376655"/>
                  <a:pt x="4045624" y="5520637"/>
                </a:cubicBezTo>
                <a:cubicBezTo>
                  <a:pt x="3790383" y="5672080"/>
                  <a:pt x="3591580" y="5683473"/>
                  <a:pt x="3372397" y="5500641"/>
                </a:cubicBezTo>
                <a:cubicBezTo>
                  <a:pt x="3230426" y="5653622"/>
                  <a:pt x="3022623" y="5756079"/>
                  <a:pt x="2819804" y="5844959"/>
                </a:cubicBezTo>
                <a:cubicBezTo>
                  <a:pt x="2770921" y="5866576"/>
                  <a:pt x="2733225" y="5804495"/>
                  <a:pt x="2777709" y="5773017"/>
                </a:cubicBezTo>
                <a:cubicBezTo>
                  <a:pt x="3055827" y="5576701"/>
                  <a:pt x="3407601" y="5450700"/>
                  <a:pt x="3425110" y="5058649"/>
                </a:cubicBezTo>
                <a:cubicBezTo>
                  <a:pt x="3428747" y="4978189"/>
                  <a:pt x="3551966" y="4977334"/>
                  <a:pt x="3550718" y="5058649"/>
                </a:cubicBezTo>
                <a:cubicBezTo>
                  <a:pt x="3548619" y="5204351"/>
                  <a:pt x="3504990" y="5322891"/>
                  <a:pt x="3435442" y="5422388"/>
                </a:cubicBezTo>
                <a:cubicBezTo>
                  <a:pt x="3634909" y="5516046"/>
                  <a:pt x="3769428" y="5525901"/>
                  <a:pt x="3977315" y="5403734"/>
                </a:cubicBezTo>
                <a:cubicBezTo>
                  <a:pt x="4073563" y="5347187"/>
                  <a:pt x="4176688" y="5283376"/>
                  <a:pt x="4284890" y="5251426"/>
                </a:cubicBezTo>
                <a:cubicBezTo>
                  <a:pt x="4459107" y="5200144"/>
                  <a:pt x="4667573" y="5180054"/>
                  <a:pt x="4820643" y="5300791"/>
                </a:cubicBezTo>
                <a:cubicBezTo>
                  <a:pt x="4866563" y="5337140"/>
                  <a:pt x="4903207" y="5377712"/>
                  <a:pt x="4933157" y="5421051"/>
                </a:cubicBezTo>
                <a:cubicBezTo>
                  <a:pt x="4995046" y="5278303"/>
                  <a:pt x="5017918" y="4761598"/>
                  <a:pt x="5009021" y="4666589"/>
                </a:cubicBezTo>
                <a:cubicBezTo>
                  <a:pt x="4926167" y="4710222"/>
                  <a:pt x="4832032" y="4730690"/>
                  <a:pt x="4737888" y="4713860"/>
                </a:cubicBezTo>
                <a:cubicBezTo>
                  <a:pt x="4673978" y="4702466"/>
                  <a:pt x="4620125" y="4674635"/>
                  <a:pt x="4573911" y="4637603"/>
                </a:cubicBezTo>
                <a:cubicBezTo>
                  <a:pt x="4572765" y="4786760"/>
                  <a:pt x="4492595" y="4907678"/>
                  <a:pt x="4354256" y="4983262"/>
                </a:cubicBezTo>
                <a:cubicBezTo>
                  <a:pt x="4277046" y="5025544"/>
                  <a:pt x="4194103" y="5055685"/>
                  <a:pt x="4115850" y="5095584"/>
                </a:cubicBezTo>
                <a:cubicBezTo>
                  <a:pt x="4042660" y="5132886"/>
                  <a:pt x="3976356" y="5201196"/>
                  <a:pt x="3897725" y="5222823"/>
                </a:cubicBezTo>
                <a:cubicBezTo>
                  <a:pt x="3864325" y="5232000"/>
                  <a:pt x="3838401" y="5201387"/>
                  <a:pt x="3844619" y="5169821"/>
                </a:cubicBezTo>
                <a:cubicBezTo>
                  <a:pt x="3872946" y="5029373"/>
                  <a:pt x="4083890" y="4969298"/>
                  <a:pt x="4196875" y="4917922"/>
                </a:cubicBezTo>
                <a:cubicBezTo>
                  <a:pt x="4364780" y="4841768"/>
                  <a:pt x="4451645" y="4758722"/>
                  <a:pt x="4489248" y="4572931"/>
                </a:cubicBezTo>
                <a:cubicBezTo>
                  <a:pt x="4490393" y="4567195"/>
                  <a:pt x="4407731" y="4409342"/>
                  <a:pt x="4383243" y="4327633"/>
                </a:cubicBezTo>
                <a:cubicBezTo>
                  <a:pt x="4356459" y="4238183"/>
                  <a:pt x="4495849" y="4200202"/>
                  <a:pt x="4522446" y="4289274"/>
                </a:cubicBezTo>
                <a:cubicBezTo>
                  <a:pt x="4560138" y="4414695"/>
                  <a:pt x="4632178" y="4555142"/>
                  <a:pt x="4776351" y="4574558"/>
                </a:cubicBezTo>
                <a:cubicBezTo>
                  <a:pt x="4878045" y="4588237"/>
                  <a:pt x="4983289" y="4530452"/>
                  <a:pt x="5048432" y="4456028"/>
                </a:cubicBezTo>
                <a:cubicBezTo>
                  <a:pt x="5118472" y="4376045"/>
                  <a:pt x="5156827" y="4265552"/>
                  <a:pt x="5118280" y="4161646"/>
                </a:cubicBezTo>
                <a:cubicBezTo>
                  <a:pt x="5093108" y="4093818"/>
                  <a:pt x="5040499" y="4033069"/>
                  <a:pt x="4982134" y="3991067"/>
                </a:cubicBezTo>
                <a:cubicBezTo>
                  <a:pt x="4910005" y="3939220"/>
                  <a:pt x="4809928" y="3907461"/>
                  <a:pt x="4752143" y="3840298"/>
                </a:cubicBezTo>
                <a:cubicBezTo>
                  <a:pt x="4738183" y="3824033"/>
                  <a:pt x="4740852" y="3792264"/>
                  <a:pt x="4766014" y="3787673"/>
                </a:cubicBezTo>
                <a:cubicBezTo>
                  <a:pt x="4833753" y="3775532"/>
                  <a:pt x="4908088" y="3794083"/>
                  <a:pt x="4978024" y="3830442"/>
                </a:cubicBezTo>
                <a:cubicBezTo>
                  <a:pt x="4964050" y="3672300"/>
                  <a:pt x="4945784" y="3511572"/>
                  <a:pt x="4887999" y="3363476"/>
                </a:cubicBezTo>
                <a:cubicBezTo>
                  <a:pt x="4806964" y="3155781"/>
                  <a:pt x="4674563" y="3053413"/>
                  <a:pt x="4471833" y="2971803"/>
                </a:cubicBezTo>
                <a:cubicBezTo>
                  <a:pt x="4426867" y="2953725"/>
                  <a:pt x="4432038" y="2889240"/>
                  <a:pt x="4483413" y="2886276"/>
                </a:cubicBezTo>
                <a:cubicBezTo>
                  <a:pt x="4554303" y="2882162"/>
                  <a:pt x="4617161" y="2891152"/>
                  <a:pt x="4673698" y="2909619"/>
                </a:cubicBezTo>
                <a:cubicBezTo>
                  <a:pt x="4674563" y="2739133"/>
                  <a:pt x="4663272" y="2558700"/>
                  <a:pt x="4587693" y="2405054"/>
                </a:cubicBezTo>
                <a:cubicBezTo>
                  <a:pt x="4519001" y="2265182"/>
                  <a:pt x="4419695" y="2157368"/>
                  <a:pt x="4317897" y="2044575"/>
                </a:cubicBezTo>
                <a:cubicBezTo>
                  <a:pt x="4315990" y="2044093"/>
                  <a:pt x="4314653" y="2044575"/>
                  <a:pt x="4312834" y="2043902"/>
                </a:cubicBezTo>
                <a:cubicBezTo>
                  <a:pt x="4104078" y="1972530"/>
                  <a:pt x="3827214" y="1930341"/>
                  <a:pt x="3666107" y="1764354"/>
                </a:cubicBezTo>
                <a:cubicBezTo>
                  <a:pt x="3530825" y="1624963"/>
                  <a:pt x="3473423" y="1460411"/>
                  <a:pt x="3261703" y="1425880"/>
                </a:cubicBezTo>
                <a:cubicBezTo>
                  <a:pt x="3217125" y="1418611"/>
                  <a:pt x="3221426" y="1350488"/>
                  <a:pt x="3261703" y="1340254"/>
                </a:cubicBezTo>
                <a:cubicBezTo>
                  <a:pt x="3419462" y="1300170"/>
                  <a:pt x="3530162" y="1382350"/>
                  <a:pt x="3620467" y="1506714"/>
                </a:cubicBezTo>
                <a:cubicBezTo>
                  <a:pt x="3633675" y="1524984"/>
                  <a:pt x="3647826" y="1539912"/>
                  <a:pt x="3661698" y="1556182"/>
                </a:cubicBezTo>
                <a:cubicBezTo>
                  <a:pt x="3731064" y="1480790"/>
                  <a:pt x="3830178" y="1433622"/>
                  <a:pt x="3932064" y="1422145"/>
                </a:cubicBezTo>
                <a:cubicBezTo>
                  <a:pt x="4008980" y="1413538"/>
                  <a:pt x="4024198" y="1539441"/>
                  <a:pt x="3950143" y="1556084"/>
                </a:cubicBezTo>
                <a:cubicBezTo>
                  <a:pt x="3873900" y="1573209"/>
                  <a:pt x="3805778" y="1601812"/>
                  <a:pt x="3737660" y="1634725"/>
                </a:cubicBezTo>
                <a:cubicBezTo>
                  <a:pt x="3901549" y="1781101"/>
                  <a:pt x="4099108" y="1834865"/>
                  <a:pt x="4322877" y="1908630"/>
                </a:cubicBezTo>
                <a:cubicBezTo>
                  <a:pt x="4279631" y="1747042"/>
                  <a:pt x="4262506" y="1581153"/>
                  <a:pt x="4163869" y="1438213"/>
                </a:cubicBezTo>
                <a:cubicBezTo>
                  <a:pt x="4066765" y="1297387"/>
                  <a:pt x="3944981" y="1179531"/>
                  <a:pt x="3834193" y="1049991"/>
                </a:cubicBezTo>
                <a:cubicBezTo>
                  <a:pt x="3587844" y="761930"/>
                  <a:pt x="3438981" y="371506"/>
                  <a:pt x="3013151" y="345671"/>
                </a:cubicBezTo>
                <a:cubicBezTo>
                  <a:pt x="3009715" y="345479"/>
                  <a:pt x="2980056" y="387668"/>
                  <a:pt x="2958148" y="407093"/>
                </a:cubicBezTo>
                <a:cubicBezTo>
                  <a:pt x="2761355" y="581014"/>
                  <a:pt x="2453101" y="597476"/>
                  <a:pt x="2406892" y="903326"/>
                </a:cubicBezTo>
                <a:cubicBezTo>
                  <a:pt x="2401155" y="940540"/>
                  <a:pt x="2340028" y="939203"/>
                  <a:pt x="2333225" y="903326"/>
                </a:cubicBezTo>
                <a:cubicBezTo>
                  <a:pt x="2299840" y="728348"/>
                  <a:pt x="2411581" y="599103"/>
                  <a:pt x="2555666" y="513187"/>
                </a:cubicBezTo>
                <a:cubicBezTo>
                  <a:pt x="2635163" y="465827"/>
                  <a:pt x="2720405" y="428996"/>
                  <a:pt x="2799715" y="381548"/>
                </a:cubicBezTo>
                <a:cubicBezTo>
                  <a:pt x="2898347" y="322613"/>
                  <a:pt x="2946189" y="199772"/>
                  <a:pt x="2805461" y="134437"/>
                </a:cubicBezTo>
                <a:cubicBezTo>
                  <a:pt x="2753127" y="110179"/>
                  <a:pt x="2696379" y="110730"/>
                  <a:pt x="2638908" y="127433"/>
                </a:cubicBezTo>
                <a:cubicBezTo>
                  <a:pt x="2466496" y="177535"/>
                  <a:pt x="2287615" y="373010"/>
                  <a:pt x="2202161" y="480274"/>
                </a:cubicBezTo>
                <a:cubicBezTo>
                  <a:pt x="2138443" y="560355"/>
                  <a:pt x="2055496" y="662531"/>
                  <a:pt x="2057987" y="771309"/>
                </a:cubicBezTo>
                <a:cubicBezTo>
                  <a:pt x="2061050" y="901026"/>
                  <a:pt x="2094440" y="1026358"/>
                  <a:pt x="2119789" y="1153313"/>
                </a:cubicBezTo>
                <a:cubicBezTo>
                  <a:pt x="2236893" y="1062525"/>
                  <a:pt x="2385947" y="1029322"/>
                  <a:pt x="2526867" y="1136281"/>
                </a:cubicBezTo>
                <a:cubicBezTo>
                  <a:pt x="2557382" y="1159432"/>
                  <a:pt x="2546573" y="1202388"/>
                  <a:pt x="2507825" y="1206507"/>
                </a:cubicBezTo>
                <a:cubicBezTo>
                  <a:pt x="2389383" y="1219134"/>
                  <a:pt x="2254874" y="1180485"/>
                  <a:pt x="2162366" y="1280361"/>
                </a:cubicBezTo>
                <a:cubicBezTo>
                  <a:pt x="2085056" y="1364070"/>
                  <a:pt x="2045453" y="1474091"/>
                  <a:pt x="2028136" y="1585640"/>
                </a:cubicBezTo>
                <a:cubicBezTo>
                  <a:pt x="2002021" y="1754022"/>
                  <a:pt x="2006130" y="1931487"/>
                  <a:pt x="2045453" y="2099003"/>
                </a:cubicBezTo>
                <a:cubicBezTo>
                  <a:pt x="2114244" y="1987262"/>
                  <a:pt x="2194409" y="1882313"/>
                  <a:pt x="2279077" y="1782246"/>
                </a:cubicBezTo>
                <a:cubicBezTo>
                  <a:pt x="2332374" y="1719108"/>
                  <a:pt x="2420390" y="1809511"/>
                  <a:pt x="2369107" y="1872369"/>
                </a:cubicBezTo>
                <a:cubicBezTo>
                  <a:pt x="2259755" y="2006496"/>
                  <a:pt x="2064967" y="2332439"/>
                  <a:pt x="2050998" y="2336657"/>
                </a:cubicBezTo>
                <a:cubicBezTo>
                  <a:pt x="2071475" y="2478146"/>
                  <a:pt x="2093383" y="2883789"/>
                  <a:pt x="2096927" y="2946263"/>
                </a:cubicBezTo>
                <a:cubicBezTo>
                  <a:pt x="2187906" y="2878623"/>
                  <a:pt x="2311322" y="2851735"/>
                  <a:pt x="2420291" y="2873933"/>
                </a:cubicBezTo>
                <a:cubicBezTo>
                  <a:pt x="2514716" y="2893069"/>
                  <a:pt x="2473574" y="3032268"/>
                  <a:pt x="2380968" y="3016577"/>
                </a:cubicBezTo>
                <a:cubicBezTo>
                  <a:pt x="2264827" y="2997064"/>
                  <a:pt x="2181212" y="3040392"/>
                  <a:pt x="2089746" y="3096463"/>
                </a:cubicBezTo>
                <a:cubicBezTo>
                  <a:pt x="2088886" y="3101913"/>
                  <a:pt x="2089072" y="3107945"/>
                  <a:pt x="2087647" y="3113307"/>
                </a:cubicBezTo>
                <a:cubicBezTo>
                  <a:pt x="2087549" y="3113588"/>
                  <a:pt x="2102374" y="3236615"/>
                  <a:pt x="2076641" y="3300426"/>
                </a:cubicBezTo>
                <a:cubicBezTo>
                  <a:pt x="2033971" y="3406432"/>
                  <a:pt x="1967584" y="3656128"/>
                  <a:pt x="1952174" y="3665320"/>
                </a:cubicBezTo>
                <a:cubicBezTo>
                  <a:pt x="2005747" y="3804710"/>
                  <a:pt x="2021918" y="3953573"/>
                  <a:pt x="2027375" y="4103580"/>
                </a:cubicBezTo>
                <a:cubicBezTo>
                  <a:pt x="2371024" y="3837422"/>
                  <a:pt x="2901321" y="4228328"/>
                  <a:pt x="3184693" y="3845366"/>
                </a:cubicBezTo>
                <a:cubicBezTo>
                  <a:pt x="3235297" y="3777056"/>
                  <a:pt x="3343691" y="3835515"/>
                  <a:pt x="3301026" y="3913384"/>
                </a:cubicBezTo>
                <a:cubicBezTo>
                  <a:pt x="3004072" y="4454298"/>
                  <a:pt x="2332271" y="3829769"/>
                  <a:pt x="2022685" y="4276651"/>
                </a:cubicBezTo>
                <a:cubicBezTo>
                  <a:pt x="1951894" y="4363609"/>
                  <a:pt x="2017037" y="4857458"/>
                  <a:pt x="2690274" y="4711176"/>
                </a:cubicBezTo>
                <a:cubicBezTo>
                  <a:pt x="2986274" y="4592455"/>
                  <a:pt x="3160677" y="4336152"/>
                  <a:pt x="3327048" y="4077558"/>
                </a:cubicBezTo>
                <a:cubicBezTo>
                  <a:pt x="3370289" y="4010301"/>
                  <a:pt x="3476102" y="4071045"/>
                  <a:pt x="3434680" y="4140603"/>
                </a:cubicBezTo>
                <a:cubicBezTo>
                  <a:pt x="3198653" y="4536960"/>
                  <a:pt x="2892994" y="4900797"/>
                  <a:pt x="2391202" y="4871811"/>
                </a:cubicBezTo>
                <a:cubicBezTo>
                  <a:pt x="2258418" y="4864059"/>
                  <a:pt x="2127250" y="4811435"/>
                  <a:pt x="2030717" y="4729063"/>
                </a:cubicBezTo>
                <a:cubicBezTo>
                  <a:pt x="2057698" y="4913041"/>
                  <a:pt x="2098736" y="5096247"/>
                  <a:pt x="2097591" y="5281277"/>
                </a:cubicBezTo>
                <a:cubicBezTo>
                  <a:pt x="2246164" y="5172593"/>
                  <a:pt x="2425934" y="5119015"/>
                  <a:pt x="2613928" y="5160157"/>
                </a:cubicBezTo>
                <a:cubicBezTo>
                  <a:pt x="2672185" y="5172883"/>
                  <a:pt x="2660044" y="5271412"/>
                  <a:pt x="2599767" y="5265007"/>
                </a:cubicBezTo>
                <a:cubicBezTo>
                  <a:pt x="2395611" y="5243483"/>
                  <a:pt x="2228468" y="5296775"/>
                  <a:pt x="2083429" y="5441519"/>
                </a:cubicBezTo>
                <a:cubicBezTo>
                  <a:pt x="2088414" y="5520258"/>
                  <a:pt x="2089072" y="5599563"/>
                  <a:pt x="2088984" y="5678779"/>
                </a:cubicBezTo>
                <a:cubicBezTo>
                  <a:pt x="2175564" y="5594682"/>
                  <a:pt x="2292285" y="5542923"/>
                  <a:pt x="2416084" y="5536135"/>
                </a:cubicBezTo>
                <a:cubicBezTo>
                  <a:pt x="2481419" y="5532601"/>
                  <a:pt x="2496534" y="5638788"/>
                  <a:pt x="2431670" y="5650747"/>
                </a:cubicBezTo>
                <a:cubicBezTo>
                  <a:pt x="2280807" y="5678681"/>
                  <a:pt x="2157101" y="5730730"/>
                  <a:pt x="2086973" y="5873183"/>
                </a:cubicBezTo>
                <a:cubicBezTo>
                  <a:pt x="2181234" y="6059019"/>
                  <a:pt x="2080725" y="6385419"/>
                  <a:pt x="2215064" y="6536988"/>
                </a:cubicBezTo>
                <a:lnTo>
                  <a:pt x="2220482" y="6540935"/>
                </a:lnTo>
                <a:lnTo>
                  <a:pt x="2093607" y="6540935"/>
                </a:lnTo>
                <a:lnTo>
                  <a:pt x="2082859" y="6520868"/>
                </a:lnTo>
                <a:lnTo>
                  <a:pt x="2079768" y="6540935"/>
                </a:lnTo>
                <a:lnTo>
                  <a:pt x="1961758" y="6540935"/>
                </a:lnTo>
                <a:lnTo>
                  <a:pt x="1988410" y="6453330"/>
                </a:lnTo>
                <a:cubicBezTo>
                  <a:pt x="2000291" y="6418927"/>
                  <a:pt x="2013248" y="6385526"/>
                  <a:pt x="2027084" y="6353440"/>
                </a:cubicBezTo>
                <a:cubicBezTo>
                  <a:pt x="2029763" y="6347222"/>
                  <a:pt x="2019810" y="6032947"/>
                  <a:pt x="2003166" y="5899873"/>
                </a:cubicBezTo>
                <a:cubicBezTo>
                  <a:pt x="1988341" y="5890018"/>
                  <a:pt x="1962791" y="5490889"/>
                  <a:pt x="1952557" y="5486106"/>
                </a:cubicBezTo>
                <a:cubicBezTo>
                  <a:pt x="1842153" y="5434057"/>
                  <a:pt x="1695777" y="5489350"/>
                  <a:pt x="1623172" y="5582246"/>
                </a:cubicBezTo>
                <a:cubicBezTo>
                  <a:pt x="1620778" y="5585018"/>
                  <a:pt x="1656557" y="5760198"/>
                  <a:pt x="1610825" y="5824289"/>
                </a:cubicBezTo>
                <a:cubicBezTo>
                  <a:pt x="1598010" y="5842378"/>
                  <a:pt x="1576574" y="5861032"/>
                  <a:pt x="1552179" y="5857970"/>
                </a:cubicBezTo>
                <a:cubicBezTo>
                  <a:pt x="1448572" y="5845052"/>
                  <a:pt x="1496886" y="5713123"/>
                  <a:pt x="1477750" y="5642042"/>
                </a:cubicBezTo>
                <a:cubicBezTo>
                  <a:pt x="1442831" y="5513367"/>
                  <a:pt x="1380735" y="5392153"/>
                  <a:pt x="1326396" y="5270842"/>
                </a:cubicBezTo>
                <a:cubicBezTo>
                  <a:pt x="1296928" y="5204931"/>
                  <a:pt x="1382554" y="5152504"/>
                  <a:pt x="1423986" y="5213823"/>
                </a:cubicBezTo>
                <a:cubicBezTo>
                  <a:pt x="1482243" y="5299739"/>
                  <a:pt x="1536111" y="5386510"/>
                  <a:pt x="1576387" y="5481795"/>
                </a:cubicBezTo>
                <a:cubicBezTo>
                  <a:pt x="1666408" y="5360105"/>
                  <a:pt x="1834116" y="5326425"/>
                  <a:pt x="1980497" y="5354457"/>
                </a:cubicBezTo>
                <a:cubicBezTo>
                  <a:pt x="1994559" y="5103429"/>
                  <a:pt x="1904627" y="4858220"/>
                  <a:pt x="1929504" y="4608425"/>
                </a:cubicBezTo>
                <a:cubicBezTo>
                  <a:pt x="1872958" y="4510083"/>
                  <a:pt x="1858894" y="4391253"/>
                  <a:pt x="1916488" y="4263350"/>
                </a:cubicBezTo>
                <a:cubicBezTo>
                  <a:pt x="1915151" y="4258277"/>
                  <a:pt x="1881284" y="3855029"/>
                  <a:pt x="1855360" y="3658999"/>
                </a:cubicBezTo>
                <a:cubicBezTo>
                  <a:pt x="1770113" y="3619867"/>
                  <a:pt x="1696642" y="3681005"/>
                  <a:pt x="1605565" y="3657091"/>
                </a:cubicBezTo>
                <a:cubicBezTo>
                  <a:pt x="1562413" y="3645801"/>
                  <a:pt x="1547780" y="3576818"/>
                  <a:pt x="1592456" y="3556248"/>
                </a:cubicBezTo>
                <a:cubicBezTo>
                  <a:pt x="1682963" y="3514536"/>
                  <a:pt x="1767724" y="3485839"/>
                  <a:pt x="1854495" y="3502866"/>
                </a:cubicBezTo>
                <a:cubicBezTo>
                  <a:pt x="1868278" y="3435039"/>
                  <a:pt x="1887030" y="3369030"/>
                  <a:pt x="1912851" y="3303110"/>
                </a:cubicBezTo>
                <a:cubicBezTo>
                  <a:pt x="1927494" y="3265797"/>
                  <a:pt x="1974372" y="3188405"/>
                  <a:pt x="1937919" y="3152149"/>
                </a:cubicBezTo>
                <a:cubicBezTo>
                  <a:pt x="1854977" y="3069580"/>
                  <a:pt x="1730411" y="3013997"/>
                  <a:pt x="1616281" y="2997639"/>
                </a:cubicBezTo>
                <a:cubicBezTo>
                  <a:pt x="1498896" y="2980794"/>
                  <a:pt x="1389735" y="2966539"/>
                  <a:pt x="1305544" y="2877280"/>
                </a:cubicBezTo>
                <a:cubicBezTo>
                  <a:pt x="1281621" y="2852025"/>
                  <a:pt x="1305544" y="2814231"/>
                  <a:pt x="1338261" y="2821034"/>
                </a:cubicBezTo>
                <a:cubicBezTo>
                  <a:pt x="1502622" y="2855564"/>
                  <a:pt x="1689181" y="2832894"/>
                  <a:pt x="1842153" y="2910867"/>
                </a:cubicBezTo>
                <a:cubicBezTo>
                  <a:pt x="1872004" y="2926070"/>
                  <a:pt x="1907596" y="2943107"/>
                  <a:pt x="1942613" y="2963093"/>
                </a:cubicBezTo>
                <a:cubicBezTo>
                  <a:pt x="1929312" y="2828584"/>
                  <a:pt x="1948065" y="2675042"/>
                  <a:pt x="1940603" y="2558891"/>
                </a:cubicBezTo>
                <a:cubicBezTo>
                  <a:pt x="1924623" y="2310822"/>
                  <a:pt x="1906161" y="2024579"/>
                  <a:pt x="1639521" y="1930243"/>
                </a:cubicBezTo>
                <a:cubicBezTo>
                  <a:pt x="1603938" y="1917527"/>
                  <a:pt x="1593508" y="1853617"/>
                  <a:pt x="1639521" y="1847109"/>
                </a:cubicBezTo>
                <a:cubicBezTo>
                  <a:pt x="1738738" y="1833140"/>
                  <a:pt x="1816799" y="1865862"/>
                  <a:pt x="1877455" y="1923072"/>
                </a:cubicBezTo>
                <a:cubicBezTo>
                  <a:pt x="1859568" y="1740342"/>
                  <a:pt x="1874776" y="1551773"/>
                  <a:pt x="1938013" y="1395548"/>
                </a:cubicBezTo>
                <a:cubicBezTo>
                  <a:pt x="1956863" y="1348955"/>
                  <a:pt x="1983652" y="1302839"/>
                  <a:pt x="2015701" y="1260365"/>
                </a:cubicBezTo>
                <a:cubicBezTo>
                  <a:pt x="2006892" y="1200289"/>
                  <a:pt x="1950458" y="1060127"/>
                  <a:pt x="1940505" y="1047882"/>
                </a:cubicBezTo>
                <a:cubicBezTo>
                  <a:pt x="1836127" y="921596"/>
                  <a:pt x="1699606" y="895968"/>
                  <a:pt x="1543852" y="906482"/>
                </a:cubicBezTo>
                <a:cubicBezTo>
                  <a:pt x="1499560" y="909647"/>
                  <a:pt x="1484642" y="845162"/>
                  <a:pt x="1521664" y="824591"/>
                </a:cubicBezTo>
                <a:cubicBezTo>
                  <a:pt x="1648142" y="754375"/>
                  <a:pt x="1812120" y="786222"/>
                  <a:pt x="1934287" y="865350"/>
                </a:cubicBezTo>
                <a:cubicBezTo>
                  <a:pt x="1926250" y="789289"/>
                  <a:pt x="1929121" y="715140"/>
                  <a:pt x="1956863" y="648267"/>
                </a:cubicBezTo>
                <a:cubicBezTo>
                  <a:pt x="1978963" y="595559"/>
                  <a:pt x="2006234" y="545619"/>
                  <a:pt x="2037711" y="498170"/>
                </a:cubicBezTo>
                <a:cubicBezTo>
                  <a:pt x="1906328" y="398939"/>
                  <a:pt x="1797172" y="294157"/>
                  <a:pt x="1649946" y="281751"/>
                </a:cubicBezTo>
                <a:cubicBezTo>
                  <a:pt x="1600871" y="277617"/>
                  <a:pt x="1547568" y="283747"/>
                  <a:pt x="1487797" y="303767"/>
                </a:cubicBezTo>
                <a:cubicBezTo>
                  <a:pt x="1404270" y="331799"/>
                  <a:pt x="1324960" y="368822"/>
                  <a:pt x="1247179" y="408720"/>
                </a:cubicBezTo>
                <a:cubicBezTo>
                  <a:pt x="1344386" y="416944"/>
                  <a:pt x="1437287" y="437225"/>
                  <a:pt x="1519467" y="473584"/>
                </a:cubicBezTo>
                <a:cubicBezTo>
                  <a:pt x="1553717" y="488600"/>
                  <a:pt x="1543189" y="543711"/>
                  <a:pt x="1509322" y="551453"/>
                </a:cubicBezTo>
                <a:cubicBezTo>
                  <a:pt x="1271294" y="605984"/>
                  <a:pt x="1025328" y="545235"/>
                  <a:pt x="784813" y="623301"/>
                </a:cubicBezTo>
                <a:cubicBezTo>
                  <a:pt x="533297" y="705010"/>
                  <a:pt x="416675" y="843727"/>
                  <a:pt x="303881" y="1030374"/>
                </a:cubicBezTo>
                <a:cubicBezTo>
                  <a:pt x="367408" y="995460"/>
                  <a:pt x="431028" y="961401"/>
                  <a:pt x="493596" y="927918"/>
                </a:cubicBezTo>
                <a:cubicBezTo>
                  <a:pt x="544588" y="900554"/>
                  <a:pt x="585730" y="962168"/>
                  <a:pt x="552241" y="1003969"/>
                </a:cubicBezTo>
                <a:cubicBezTo>
                  <a:pt x="419216" y="1169936"/>
                  <a:pt x="209876" y="1240971"/>
                  <a:pt x="38690" y="1362498"/>
                </a:cubicBezTo>
                <a:lnTo>
                  <a:pt x="0" y="1393515"/>
                </a:lnTo>
                <a:lnTo>
                  <a:pt x="0" y="1219824"/>
                </a:lnTo>
                <a:lnTo>
                  <a:pt x="98570" y="1152261"/>
                </a:lnTo>
                <a:cubicBezTo>
                  <a:pt x="143639" y="766236"/>
                  <a:pt x="516265" y="512322"/>
                  <a:pt x="956537" y="404129"/>
                </a:cubicBezTo>
                <a:cubicBezTo>
                  <a:pt x="1300093" y="219861"/>
                  <a:pt x="1856034" y="-70874"/>
                  <a:pt x="2091564" y="423732"/>
                </a:cubicBezTo>
                <a:cubicBezTo>
                  <a:pt x="2107928" y="403264"/>
                  <a:pt x="2124670" y="383077"/>
                  <a:pt x="2142267" y="363558"/>
                </a:cubicBezTo>
                <a:cubicBezTo>
                  <a:pt x="2268509" y="224095"/>
                  <a:pt x="2470488" y="24716"/>
                  <a:pt x="2679488" y="2109"/>
                </a:cubicBezTo>
                <a:close/>
              </a:path>
            </a:pathLst>
          </a:custGeom>
          <a:solidFill>
            <a:schemeClr val="accent1">
              <a:alpha val="5000"/>
            </a:schemeClr>
          </a:solidFill>
          <a:ln w="9525" cap="flat">
            <a:noFill/>
            <a:prstDash val="solid"/>
            <a:miter/>
          </a:ln>
        </p:spPr>
        <p:txBody>
          <a:bodyPr wrap="square" rtlCol="0" anchor="ctr">
            <a:noAutofit/>
          </a:bodyPr>
          <a:lstStyle/>
          <a:p>
            <a:endParaRPr lang="en-US" sz="1800" dirty="0">
              <a:solidFill>
                <a:schemeClr val="tx1">
                  <a:lumMod val="75000"/>
                  <a:lumOff val="25000"/>
                </a:schemeClr>
              </a:solidFill>
            </a:endParaRPr>
          </a:p>
        </p:txBody>
      </p:sp>
      <p:sp>
        <p:nvSpPr>
          <p:cNvPr id="22" name="Rectangle 21">
            <a:extLst>
              <a:ext uri="{FF2B5EF4-FFF2-40B4-BE49-F238E27FC236}">
                <a16:creationId xmlns:a16="http://schemas.microsoft.com/office/drawing/2014/main" id="{D748C5B6-E0B7-4A8B-815D-9C36E68B8FBB}"/>
              </a:ext>
            </a:extLst>
          </p:cNvPr>
          <p:cNvSpPr/>
          <p:nvPr userDrawn="1"/>
        </p:nvSpPr>
        <p:spPr>
          <a:xfrm>
            <a:off x="1" y="1361440"/>
            <a:ext cx="12191999" cy="40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
        <p:nvSpPr>
          <p:cNvPr id="23" name="Freeform: Shape 22">
            <a:extLst>
              <a:ext uri="{FF2B5EF4-FFF2-40B4-BE49-F238E27FC236}">
                <a16:creationId xmlns:a16="http://schemas.microsoft.com/office/drawing/2014/main" id="{EDBE711F-6B5F-4DC1-B5CE-3AFDC3C7F99B}"/>
              </a:ext>
            </a:extLst>
          </p:cNvPr>
          <p:cNvSpPr/>
          <p:nvPr userDrawn="1"/>
        </p:nvSpPr>
        <p:spPr>
          <a:xfrm>
            <a:off x="1" y="1361440"/>
            <a:ext cx="7030727" cy="4064000"/>
          </a:xfrm>
          <a:custGeom>
            <a:avLst/>
            <a:gdLst>
              <a:gd name="connsiteX0" fmla="*/ 0 w 5273045"/>
              <a:gd name="connsiteY0" fmla="*/ 4055474 h 4064000"/>
              <a:gd name="connsiteX1" fmla="*/ 16606 w 5273045"/>
              <a:gd name="connsiteY1" fmla="*/ 4064000 h 4064000"/>
              <a:gd name="connsiteX2" fmla="*/ 0 w 5273045"/>
              <a:gd name="connsiteY2" fmla="*/ 4064000 h 4064000"/>
              <a:gd name="connsiteX3" fmla="*/ 3489746 w 5273045"/>
              <a:gd name="connsiteY3" fmla="*/ 3953610 h 4064000"/>
              <a:gd name="connsiteX4" fmla="*/ 3550718 w 5273045"/>
              <a:gd name="connsiteY4" fmla="*/ 4014275 h 4064000"/>
              <a:gd name="connsiteX5" fmla="*/ 3546372 w 5273045"/>
              <a:gd name="connsiteY5" fmla="*/ 4064000 h 4064000"/>
              <a:gd name="connsiteX6" fmla="*/ 3417226 w 5273045"/>
              <a:gd name="connsiteY6" fmla="*/ 4064000 h 4064000"/>
              <a:gd name="connsiteX7" fmla="*/ 3425110 w 5273045"/>
              <a:gd name="connsiteY7" fmla="*/ 4014275 h 4064000"/>
              <a:gd name="connsiteX8" fmla="*/ 3489746 w 5273045"/>
              <a:gd name="connsiteY8" fmla="*/ 3953610 h 4064000"/>
              <a:gd name="connsiteX9" fmla="*/ 764460 w 5273045"/>
              <a:gd name="connsiteY9" fmla="*/ 3306582 h 4064000"/>
              <a:gd name="connsiteX10" fmla="*/ 790367 w 5273045"/>
              <a:gd name="connsiteY10" fmla="*/ 3330717 h 4064000"/>
              <a:gd name="connsiteX11" fmla="*/ 1063687 w 5273045"/>
              <a:gd name="connsiteY11" fmla="*/ 3693591 h 4064000"/>
              <a:gd name="connsiteX12" fmla="*/ 1369931 w 5273045"/>
              <a:gd name="connsiteY12" fmla="*/ 3759029 h 4064000"/>
              <a:gd name="connsiteX13" fmla="*/ 1876020 w 5273045"/>
              <a:gd name="connsiteY13" fmla="*/ 3957739 h 4064000"/>
              <a:gd name="connsiteX14" fmla="*/ 1892572 w 5273045"/>
              <a:gd name="connsiteY14" fmla="*/ 4043704 h 4064000"/>
              <a:gd name="connsiteX15" fmla="*/ 1878010 w 5273045"/>
              <a:gd name="connsiteY15" fmla="*/ 4064000 h 4064000"/>
              <a:gd name="connsiteX16" fmla="*/ 1754526 w 5273045"/>
              <a:gd name="connsiteY16" fmla="*/ 4064000 h 4064000"/>
              <a:gd name="connsiteX17" fmla="*/ 1686620 w 5273045"/>
              <a:gd name="connsiteY17" fmla="*/ 4011732 h 4064000"/>
              <a:gd name="connsiteX18" fmla="*/ 1079854 w 5273045"/>
              <a:gd name="connsiteY18" fmla="*/ 3855563 h 4064000"/>
              <a:gd name="connsiteX19" fmla="*/ 989642 w 5273045"/>
              <a:gd name="connsiteY19" fmla="*/ 3811167 h 4064000"/>
              <a:gd name="connsiteX20" fmla="*/ 986678 w 5273045"/>
              <a:gd name="connsiteY20" fmla="*/ 3812410 h 4064000"/>
              <a:gd name="connsiteX21" fmla="*/ 186585 w 5273045"/>
              <a:gd name="connsiteY21" fmla="*/ 3923960 h 4064000"/>
              <a:gd name="connsiteX22" fmla="*/ 37954 w 5273045"/>
              <a:gd name="connsiteY22" fmla="*/ 3853537 h 4064000"/>
              <a:gd name="connsiteX23" fmla="*/ 0 w 5273045"/>
              <a:gd name="connsiteY23" fmla="*/ 3824323 h 4064000"/>
              <a:gd name="connsiteX24" fmla="*/ 0 w 5273045"/>
              <a:gd name="connsiteY24" fmla="*/ 3638319 h 4064000"/>
              <a:gd name="connsiteX25" fmla="*/ 4294 w 5273045"/>
              <a:gd name="connsiteY25" fmla="*/ 3642180 h 4064000"/>
              <a:gd name="connsiteX26" fmla="*/ 850060 w 5273045"/>
              <a:gd name="connsiteY26" fmla="*/ 3695891 h 4064000"/>
              <a:gd name="connsiteX27" fmla="*/ 700239 w 5273045"/>
              <a:gd name="connsiteY27" fmla="*/ 3368694 h 4064000"/>
              <a:gd name="connsiteX28" fmla="*/ 764460 w 5273045"/>
              <a:gd name="connsiteY28" fmla="*/ 3306582 h 4064000"/>
              <a:gd name="connsiteX29" fmla="*/ 3992390 w 5273045"/>
              <a:gd name="connsiteY29" fmla="*/ 2823386 h 4064000"/>
              <a:gd name="connsiteX30" fmla="*/ 4051468 w 5273045"/>
              <a:gd name="connsiteY30" fmla="*/ 2838294 h 4064000"/>
              <a:gd name="connsiteX31" fmla="*/ 4543587 w 5273045"/>
              <a:gd name="connsiteY31" fmla="*/ 2928703 h 4064000"/>
              <a:gd name="connsiteX32" fmla="*/ 4591237 w 5273045"/>
              <a:gd name="connsiteY32" fmla="*/ 3041978 h 4064000"/>
              <a:gd name="connsiteX33" fmla="*/ 4043142 w 5273045"/>
              <a:gd name="connsiteY33" fmla="*/ 2989934 h 4064000"/>
              <a:gd name="connsiteX34" fmla="*/ 3776030 w 5273045"/>
              <a:gd name="connsiteY34" fmla="*/ 3377684 h 4064000"/>
              <a:gd name="connsiteX35" fmla="*/ 3910834 w 5273045"/>
              <a:gd name="connsiteY35" fmla="*/ 3391555 h 4064000"/>
              <a:gd name="connsiteX36" fmla="*/ 4105616 w 5273045"/>
              <a:gd name="connsiteY36" fmla="*/ 3446666 h 4064000"/>
              <a:gd name="connsiteX37" fmla="*/ 3889310 w 5273045"/>
              <a:gd name="connsiteY37" fmla="*/ 3525681 h 4064000"/>
              <a:gd name="connsiteX38" fmla="*/ 3691652 w 5273045"/>
              <a:gd name="connsiteY38" fmla="*/ 3442837 h 4064000"/>
              <a:gd name="connsiteX39" fmla="*/ 3548624 w 5273045"/>
              <a:gd name="connsiteY39" fmla="*/ 3518701 h 4064000"/>
              <a:gd name="connsiteX40" fmla="*/ 3603927 w 5273045"/>
              <a:gd name="connsiteY40" fmla="*/ 3546827 h 4064000"/>
              <a:gd name="connsiteX41" fmla="*/ 3735473 w 5273045"/>
              <a:gd name="connsiteY41" fmla="*/ 3692726 h 4064000"/>
              <a:gd name="connsiteX42" fmla="*/ 3674045 w 5273045"/>
              <a:gd name="connsiteY42" fmla="*/ 3739510 h 4064000"/>
              <a:gd name="connsiteX43" fmla="*/ 3533696 w 5273045"/>
              <a:gd name="connsiteY43" fmla="*/ 3630826 h 4064000"/>
              <a:gd name="connsiteX44" fmla="*/ 3386082 w 5273045"/>
              <a:gd name="connsiteY44" fmla="*/ 3560227 h 4064000"/>
              <a:gd name="connsiteX45" fmla="*/ 3385025 w 5273045"/>
              <a:gd name="connsiteY45" fmla="*/ 3559362 h 4064000"/>
              <a:gd name="connsiteX46" fmla="*/ 3187471 w 5273045"/>
              <a:gd name="connsiteY46" fmla="*/ 3543672 h 4064000"/>
              <a:gd name="connsiteX47" fmla="*/ 3178859 w 5273045"/>
              <a:gd name="connsiteY47" fmla="*/ 3478041 h 4064000"/>
              <a:gd name="connsiteX48" fmla="*/ 3587274 w 5273045"/>
              <a:gd name="connsiteY48" fmla="*/ 3335972 h 4064000"/>
              <a:gd name="connsiteX49" fmla="*/ 3950246 w 5273045"/>
              <a:gd name="connsiteY49" fmla="*/ 2865083 h 4064000"/>
              <a:gd name="connsiteX50" fmla="*/ 3992390 w 5273045"/>
              <a:gd name="connsiteY50" fmla="*/ 2823386 h 4064000"/>
              <a:gd name="connsiteX51" fmla="*/ 1016479 w 5273045"/>
              <a:gd name="connsiteY51" fmla="*/ 2457335 h 4064000"/>
              <a:gd name="connsiteX52" fmla="*/ 1044852 w 5273045"/>
              <a:gd name="connsiteY52" fmla="*/ 2460223 h 4064000"/>
              <a:gd name="connsiteX53" fmla="*/ 1381699 w 5273045"/>
              <a:gd name="connsiteY53" fmla="*/ 2942294 h 4064000"/>
              <a:gd name="connsiteX54" fmla="*/ 1838717 w 5273045"/>
              <a:gd name="connsiteY54" fmla="*/ 3497944 h 4064000"/>
              <a:gd name="connsiteX55" fmla="*/ 1799113 w 5273045"/>
              <a:gd name="connsiteY55" fmla="*/ 3642309 h 4064000"/>
              <a:gd name="connsiteX56" fmla="*/ 1310617 w 5273045"/>
              <a:gd name="connsiteY56" fmla="*/ 3185964 h 4064000"/>
              <a:gd name="connsiteX57" fmla="*/ 1199067 w 5273045"/>
              <a:gd name="connsiteY57" fmla="*/ 2855714 h 4064000"/>
              <a:gd name="connsiteX58" fmla="*/ 1162236 w 5273045"/>
              <a:gd name="connsiteY58" fmla="*/ 2779855 h 4064000"/>
              <a:gd name="connsiteX59" fmla="*/ 925742 w 5273045"/>
              <a:gd name="connsiteY59" fmla="*/ 2839262 h 4064000"/>
              <a:gd name="connsiteX60" fmla="*/ 327234 w 5273045"/>
              <a:gd name="connsiteY60" fmla="*/ 2909484 h 4064000"/>
              <a:gd name="connsiteX61" fmla="*/ 374201 w 5273045"/>
              <a:gd name="connsiteY61" fmla="*/ 3152579 h 4064000"/>
              <a:gd name="connsiteX62" fmla="*/ 333541 w 5273045"/>
              <a:gd name="connsiteY62" fmla="*/ 3183575 h 4064000"/>
              <a:gd name="connsiteX63" fmla="*/ 195689 w 5273045"/>
              <a:gd name="connsiteY63" fmla="*/ 2850642 h 4064000"/>
              <a:gd name="connsiteX64" fmla="*/ 433608 w 5273045"/>
              <a:gd name="connsiteY64" fmla="*/ 2521158 h 4064000"/>
              <a:gd name="connsiteX65" fmla="*/ 478486 w 5273045"/>
              <a:gd name="connsiteY65" fmla="*/ 2597794 h 4064000"/>
              <a:gd name="connsiteX66" fmla="*/ 365884 w 5273045"/>
              <a:gd name="connsiteY66" fmla="*/ 2738522 h 4064000"/>
              <a:gd name="connsiteX67" fmla="*/ 659785 w 5273045"/>
              <a:gd name="connsiteY67" fmla="*/ 2691929 h 4064000"/>
              <a:gd name="connsiteX68" fmla="*/ 925649 w 5273045"/>
              <a:gd name="connsiteY68" fmla="*/ 2709054 h 4064000"/>
              <a:gd name="connsiteX69" fmla="*/ 1084072 w 5273045"/>
              <a:gd name="connsiteY69" fmla="*/ 2655771 h 4064000"/>
              <a:gd name="connsiteX70" fmla="*/ 984668 w 5273045"/>
              <a:gd name="connsiteY70" fmla="*/ 2520293 h 4064000"/>
              <a:gd name="connsiteX71" fmla="*/ 1016479 w 5273045"/>
              <a:gd name="connsiteY71" fmla="*/ 2457335 h 4064000"/>
              <a:gd name="connsiteX72" fmla="*/ 2588481 w 5273045"/>
              <a:gd name="connsiteY72" fmla="*/ 2135615 h 4064000"/>
              <a:gd name="connsiteX73" fmla="*/ 2873200 w 5273045"/>
              <a:gd name="connsiteY73" fmla="*/ 2434196 h 4064000"/>
              <a:gd name="connsiteX74" fmla="*/ 3182113 w 5273045"/>
              <a:gd name="connsiteY74" fmla="*/ 2330107 h 4064000"/>
              <a:gd name="connsiteX75" fmla="*/ 3283517 w 5273045"/>
              <a:gd name="connsiteY75" fmla="*/ 2408272 h 4064000"/>
              <a:gd name="connsiteX76" fmla="*/ 2937390 w 5273045"/>
              <a:gd name="connsiteY76" fmla="*/ 2553015 h 4064000"/>
              <a:gd name="connsiteX77" fmla="*/ 2473013 w 5273045"/>
              <a:gd name="connsiteY77" fmla="*/ 2723594 h 4064000"/>
              <a:gd name="connsiteX78" fmla="*/ 2414555 w 5273045"/>
              <a:gd name="connsiteY78" fmla="*/ 2678535 h 4064000"/>
              <a:gd name="connsiteX79" fmla="*/ 2759350 w 5273045"/>
              <a:gd name="connsiteY79" fmla="*/ 2448548 h 4064000"/>
              <a:gd name="connsiteX80" fmla="*/ 2694295 w 5273045"/>
              <a:gd name="connsiteY80" fmla="*/ 2300168 h 4064000"/>
              <a:gd name="connsiteX81" fmla="*/ 2569636 w 5273045"/>
              <a:gd name="connsiteY81" fmla="*/ 2206889 h 4064000"/>
              <a:gd name="connsiteX82" fmla="*/ 2588481 w 5273045"/>
              <a:gd name="connsiteY82" fmla="*/ 2135615 h 4064000"/>
              <a:gd name="connsiteX83" fmla="*/ 3717817 w 5273045"/>
              <a:gd name="connsiteY83" fmla="*/ 1253201 h 4064000"/>
              <a:gd name="connsiteX84" fmla="*/ 4315223 w 5273045"/>
              <a:gd name="connsiteY84" fmla="*/ 1604744 h 4064000"/>
              <a:gd name="connsiteX85" fmla="*/ 4192093 w 5273045"/>
              <a:gd name="connsiteY85" fmla="*/ 1676681 h 4064000"/>
              <a:gd name="connsiteX86" fmla="*/ 3893606 w 5273045"/>
              <a:gd name="connsiteY86" fmla="*/ 1433772 h 4064000"/>
              <a:gd name="connsiteX87" fmla="*/ 3958661 w 5273045"/>
              <a:gd name="connsiteY87" fmla="*/ 2129299 h 4064000"/>
              <a:gd name="connsiteX88" fmla="*/ 4680299 w 5273045"/>
              <a:gd name="connsiteY88" fmla="*/ 2602955 h 4064000"/>
              <a:gd name="connsiteX89" fmla="*/ 4651790 w 5273045"/>
              <a:gd name="connsiteY89" fmla="*/ 2707526 h 4064000"/>
              <a:gd name="connsiteX90" fmla="*/ 3920100 w 5273045"/>
              <a:gd name="connsiteY90" fmla="*/ 2326190 h 4064000"/>
              <a:gd name="connsiteX91" fmla="*/ 3789517 w 5273045"/>
              <a:gd name="connsiteY91" fmla="*/ 2010475 h 4064000"/>
              <a:gd name="connsiteX92" fmla="*/ 3369527 w 5273045"/>
              <a:gd name="connsiteY92" fmla="*/ 1757908 h 4064000"/>
              <a:gd name="connsiteX93" fmla="*/ 3380714 w 5273045"/>
              <a:gd name="connsiteY93" fmla="*/ 1675054 h 4064000"/>
              <a:gd name="connsiteX94" fmla="*/ 3786263 w 5273045"/>
              <a:gd name="connsiteY94" fmla="*/ 1855586 h 4064000"/>
              <a:gd name="connsiteX95" fmla="*/ 3782248 w 5273045"/>
              <a:gd name="connsiteY95" fmla="*/ 1405558 h 4064000"/>
              <a:gd name="connsiteX96" fmla="*/ 3518478 w 5273045"/>
              <a:gd name="connsiteY96" fmla="*/ 1393599 h 4064000"/>
              <a:gd name="connsiteX97" fmla="*/ 3496383 w 5273045"/>
              <a:gd name="connsiteY97" fmla="*/ 1311709 h 4064000"/>
              <a:gd name="connsiteX98" fmla="*/ 3717817 w 5273045"/>
              <a:gd name="connsiteY98" fmla="*/ 1253201 h 4064000"/>
              <a:gd name="connsiteX99" fmla="*/ 319266 w 5273045"/>
              <a:gd name="connsiteY99" fmla="*/ 1161745 h 4064000"/>
              <a:gd name="connsiteX100" fmla="*/ 392186 w 5273045"/>
              <a:gd name="connsiteY100" fmla="*/ 1261665 h 4064000"/>
              <a:gd name="connsiteX101" fmla="*/ 141629 w 5273045"/>
              <a:gd name="connsiteY101" fmla="*/ 1589335 h 4064000"/>
              <a:gd name="connsiteX102" fmla="*/ 135401 w 5273045"/>
              <a:gd name="connsiteY102" fmla="*/ 1916331 h 4064000"/>
              <a:gd name="connsiteX103" fmla="*/ 12944 w 5273045"/>
              <a:gd name="connsiteY103" fmla="*/ 1932881 h 4064000"/>
              <a:gd name="connsiteX104" fmla="*/ 18017 w 5273045"/>
              <a:gd name="connsiteY104" fmla="*/ 1685666 h 4064000"/>
              <a:gd name="connsiteX105" fmla="*/ 0 w 5273045"/>
              <a:gd name="connsiteY105" fmla="*/ 1693778 h 4064000"/>
              <a:gd name="connsiteX106" fmla="*/ 0 w 5273045"/>
              <a:gd name="connsiteY106" fmla="*/ 1541976 h 4064000"/>
              <a:gd name="connsiteX107" fmla="*/ 17461 w 5273045"/>
              <a:gd name="connsiteY107" fmla="*/ 1529792 h 4064000"/>
              <a:gd name="connsiteX108" fmla="*/ 60874 w 5273045"/>
              <a:gd name="connsiteY108" fmla="*/ 1488785 h 4064000"/>
              <a:gd name="connsiteX109" fmla="*/ 274512 w 5273045"/>
              <a:gd name="connsiteY109" fmla="*/ 1192786 h 4064000"/>
              <a:gd name="connsiteX110" fmla="*/ 319266 w 5273045"/>
              <a:gd name="connsiteY110" fmla="*/ 1161745 h 4064000"/>
              <a:gd name="connsiteX111" fmla="*/ 3229360 w 5273045"/>
              <a:gd name="connsiteY111" fmla="*/ 675446 h 4064000"/>
              <a:gd name="connsiteX112" fmla="*/ 3273092 w 5273045"/>
              <a:gd name="connsiteY112" fmla="*/ 709176 h 4064000"/>
              <a:gd name="connsiteX113" fmla="*/ 3005218 w 5273045"/>
              <a:gd name="connsiteY113" fmla="*/ 1473857 h 4064000"/>
              <a:gd name="connsiteX114" fmla="*/ 3236167 w 5273045"/>
              <a:gd name="connsiteY114" fmla="*/ 1851659 h 4064000"/>
              <a:gd name="connsiteX115" fmla="*/ 3682947 w 5273045"/>
              <a:gd name="connsiteY115" fmla="*/ 2820220 h 4064000"/>
              <a:gd name="connsiteX116" fmla="*/ 3566609 w 5273045"/>
              <a:gd name="connsiteY116" fmla="*/ 2804339 h 4064000"/>
              <a:gd name="connsiteX117" fmla="*/ 3166423 w 5273045"/>
              <a:gd name="connsiteY117" fmla="*/ 2013345 h 4064000"/>
              <a:gd name="connsiteX118" fmla="*/ 3004643 w 5273045"/>
              <a:gd name="connsiteY118" fmla="*/ 1674189 h 4064000"/>
              <a:gd name="connsiteX119" fmla="*/ 2599767 w 5273045"/>
              <a:gd name="connsiteY119" fmla="*/ 1469650 h 4064000"/>
              <a:gd name="connsiteX120" fmla="*/ 2588285 w 5273045"/>
              <a:gd name="connsiteY120" fmla="*/ 1384127 h 4064000"/>
              <a:gd name="connsiteX121" fmla="*/ 2887642 w 5273045"/>
              <a:gd name="connsiteY121" fmla="*/ 1392252 h 4064000"/>
              <a:gd name="connsiteX122" fmla="*/ 3068744 w 5273045"/>
              <a:gd name="connsiteY122" fmla="*/ 1167044 h 4064000"/>
              <a:gd name="connsiteX123" fmla="*/ 2782600 w 5273045"/>
              <a:gd name="connsiteY123" fmla="*/ 1088216 h 4064000"/>
              <a:gd name="connsiteX124" fmla="*/ 2649235 w 5273045"/>
              <a:gd name="connsiteY124" fmla="*/ 760065 h 4064000"/>
              <a:gd name="connsiteX125" fmla="*/ 2704715 w 5273045"/>
              <a:gd name="connsiteY125" fmla="*/ 767620 h 4064000"/>
              <a:gd name="connsiteX126" fmla="*/ 2881330 w 5273045"/>
              <a:gd name="connsiteY126" fmla="*/ 1007663 h 4064000"/>
              <a:gd name="connsiteX127" fmla="*/ 3115622 w 5273045"/>
              <a:gd name="connsiteY127" fmla="*/ 1036078 h 4064000"/>
              <a:gd name="connsiteX128" fmla="*/ 3182403 w 5273045"/>
              <a:gd name="connsiteY128" fmla="*/ 709176 h 4064000"/>
              <a:gd name="connsiteX129" fmla="*/ 3229360 w 5273045"/>
              <a:gd name="connsiteY129" fmla="*/ 675446 h 4064000"/>
              <a:gd name="connsiteX130" fmla="*/ 697490 w 5273045"/>
              <a:gd name="connsiteY130" fmla="*/ 552000 h 4064000"/>
              <a:gd name="connsiteX131" fmla="*/ 725400 w 5273045"/>
              <a:gd name="connsiteY131" fmla="*/ 639520 h 4064000"/>
              <a:gd name="connsiteX132" fmla="*/ 236586 w 5273045"/>
              <a:gd name="connsiteY132" fmla="*/ 878961 h 4064000"/>
              <a:gd name="connsiteX133" fmla="*/ 0 w 5273045"/>
              <a:gd name="connsiteY133" fmla="*/ 948956 h 4064000"/>
              <a:gd name="connsiteX134" fmla="*/ 0 w 5273045"/>
              <a:gd name="connsiteY134" fmla="*/ 799248 h 4064000"/>
              <a:gd name="connsiteX135" fmla="*/ 152361 w 5273045"/>
              <a:gd name="connsiteY135" fmla="*/ 758487 h 4064000"/>
              <a:gd name="connsiteX136" fmla="*/ 678232 w 5273045"/>
              <a:gd name="connsiteY136" fmla="*/ 558967 h 4064000"/>
              <a:gd name="connsiteX137" fmla="*/ 697490 w 5273045"/>
              <a:gd name="connsiteY137" fmla="*/ 552000 h 4064000"/>
              <a:gd name="connsiteX138" fmla="*/ 998248 w 5273045"/>
              <a:gd name="connsiteY138" fmla="*/ 449781 h 4064000"/>
              <a:gd name="connsiteX139" fmla="*/ 1030779 w 5273045"/>
              <a:gd name="connsiteY139" fmla="*/ 453163 h 4064000"/>
              <a:gd name="connsiteX140" fmla="*/ 1034505 w 5273045"/>
              <a:gd name="connsiteY140" fmla="*/ 1022782 h 4064000"/>
              <a:gd name="connsiteX141" fmla="*/ 735064 w 5273045"/>
              <a:gd name="connsiteY141" fmla="*/ 1431664 h 4064000"/>
              <a:gd name="connsiteX142" fmla="*/ 1498223 w 5273045"/>
              <a:gd name="connsiteY142" fmla="*/ 1297926 h 4064000"/>
              <a:gd name="connsiteX143" fmla="*/ 1516021 w 5273045"/>
              <a:gd name="connsiteY143" fmla="*/ 1429181 h 4064000"/>
              <a:gd name="connsiteX144" fmla="*/ 693259 w 5273045"/>
              <a:gd name="connsiteY144" fmla="*/ 1555556 h 4064000"/>
              <a:gd name="connsiteX145" fmla="*/ 547650 w 5273045"/>
              <a:gd name="connsiteY145" fmla="*/ 2098583 h 4064000"/>
              <a:gd name="connsiteX146" fmla="*/ 551568 w 5273045"/>
              <a:gd name="connsiteY146" fmla="*/ 2121543 h 4064000"/>
              <a:gd name="connsiteX147" fmla="*/ 857811 w 5273045"/>
              <a:gd name="connsiteY147" fmla="*/ 2141730 h 4064000"/>
              <a:gd name="connsiteX148" fmla="*/ 821742 w 5273045"/>
              <a:gd name="connsiteY148" fmla="*/ 2272322 h 4064000"/>
              <a:gd name="connsiteX149" fmla="*/ 117143 w 5273045"/>
              <a:gd name="connsiteY149" fmla="*/ 2359628 h 4064000"/>
              <a:gd name="connsiteX150" fmla="*/ 0 w 5273045"/>
              <a:gd name="connsiteY150" fmla="*/ 2435259 h 4064000"/>
              <a:gd name="connsiteX151" fmla="*/ 0 w 5273045"/>
              <a:gd name="connsiteY151" fmla="*/ 2194569 h 4064000"/>
              <a:gd name="connsiteX152" fmla="*/ 24333 w 5273045"/>
              <a:gd name="connsiteY152" fmla="*/ 2228413 h 4064000"/>
              <a:gd name="connsiteX153" fmla="*/ 428727 w 5273045"/>
              <a:gd name="connsiteY153" fmla="*/ 2133988 h 4064000"/>
              <a:gd name="connsiteX154" fmla="*/ 976533 w 5273045"/>
              <a:gd name="connsiteY154" fmla="*/ 523669 h 4064000"/>
              <a:gd name="connsiteX155" fmla="*/ 998248 w 5273045"/>
              <a:gd name="connsiteY155" fmla="*/ 449781 h 4064000"/>
              <a:gd name="connsiteX156" fmla="*/ 3829749 w 5273045"/>
              <a:gd name="connsiteY156" fmla="*/ 0 h 4064000"/>
              <a:gd name="connsiteX157" fmla="*/ 4030679 w 5273045"/>
              <a:gd name="connsiteY157" fmla="*/ 0 h 4064000"/>
              <a:gd name="connsiteX158" fmla="*/ 4134776 w 5273045"/>
              <a:gd name="connsiteY158" fmla="*/ 117043 h 4064000"/>
              <a:gd name="connsiteX159" fmla="*/ 4450790 w 5273045"/>
              <a:gd name="connsiteY159" fmla="*/ 890367 h 4064000"/>
              <a:gd name="connsiteX160" fmla="*/ 4424001 w 5273045"/>
              <a:gd name="connsiteY160" fmla="*/ 936675 h 4064000"/>
              <a:gd name="connsiteX161" fmla="*/ 4814715 w 5273045"/>
              <a:gd name="connsiteY161" fmla="*/ 1931740 h 4064000"/>
              <a:gd name="connsiteX162" fmla="*/ 5144396 w 5273045"/>
              <a:gd name="connsiteY162" fmla="*/ 2881166 h 4064000"/>
              <a:gd name="connsiteX163" fmla="*/ 5251355 w 5273045"/>
              <a:gd name="connsiteY163" fmla="*/ 3080922 h 4064000"/>
              <a:gd name="connsiteX164" fmla="*/ 5150510 w 5273045"/>
              <a:gd name="connsiteY164" fmla="*/ 3513732 h 4064000"/>
              <a:gd name="connsiteX165" fmla="*/ 5146883 w 5273045"/>
              <a:gd name="connsiteY165" fmla="*/ 3517468 h 4064000"/>
              <a:gd name="connsiteX166" fmla="*/ 5170034 w 5273045"/>
              <a:gd name="connsiteY166" fmla="*/ 3960791 h 4064000"/>
              <a:gd name="connsiteX167" fmla="*/ 5152908 w 5273045"/>
              <a:gd name="connsiteY167" fmla="*/ 4064000 h 4064000"/>
              <a:gd name="connsiteX168" fmla="*/ 4990044 w 5273045"/>
              <a:gd name="connsiteY168" fmla="*/ 4064000 h 4064000"/>
              <a:gd name="connsiteX169" fmla="*/ 4997634 w 5273045"/>
              <a:gd name="connsiteY169" fmla="*/ 3981544 h 4064000"/>
              <a:gd name="connsiteX170" fmla="*/ 5009021 w 5273045"/>
              <a:gd name="connsiteY170" fmla="*/ 3622215 h 4064000"/>
              <a:gd name="connsiteX171" fmla="*/ 4737888 w 5273045"/>
              <a:gd name="connsiteY171" fmla="*/ 3669486 h 4064000"/>
              <a:gd name="connsiteX172" fmla="*/ 4573911 w 5273045"/>
              <a:gd name="connsiteY172" fmla="*/ 3593229 h 4064000"/>
              <a:gd name="connsiteX173" fmla="*/ 4354256 w 5273045"/>
              <a:gd name="connsiteY173" fmla="*/ 3938888 h 4064000"/>
              <a:gd name="connsiteX174" fmla="*/ 4115850 w 5273045"/>
              <a:gd name="connsiteY174" fmla="*/ 4051210 h 4064000"/>
              <a:gd name="connsiteX175" fmla="*/ 4094688 w 5273045"/>
              <a:gd name="connsiteY175" fmla="*/ 4064000 h 4064000"/>
              <a:gd name="connsiteX176" fmla="*/ 3872766 w 5273045"/>
              <a:gd name="connsiteY176" fmla="*/ 4064000 h 4064000"/>
              <a:gd name="connsiteX177" fmla="*/ 3895721 w 5273045"/>
              <a:gd name="connsiteY177" fmla="*/ 4034061 h 4064000"/>
              <a:gd name="connsiteX178" fmla="*/ 4196875 w 5273045"/>
              <a:gd name="connsiteY178" fmla="*/ 3873548 h 4064000"/>
              <a:gd name="connsiteX179" fmla="*/ 4489248 w 5273045"/>
              <a:gd name="connsiteY179" fmla="*/ 3528557 h 4064000"/>
              <a:gd name="connsiteX180" fmla="*/ 4383243 w 5273045"/>
              <a:gd name="connsiteY180" fmla="*/ 3283259 h 4064000"/>
              <a:gd name="connsiteX181" fmla="*/ 4522446 w 5273045"/>
              <a:gd name="connsiteY181" fmla="*/ 3244900 h 4064000"/>
              <a:gd name="connsiteX182" fmla="*/ 4776351 w 5273045"/>
              <a:gd name="connsiteY182" fmla="*/ 3530184 h 4064000"/>
              <a:gd name="connsiteX183" fmla="*/ 5048432 w 5273045"/>
              <a:gd name="connsiteY183" fmla="*/ 3411654 h 4064000"/>
              <a:gd name="connsiteX184" fmla="*/ 5118280 w 5273045"/>
              <a:gd name="connsiteY184" fmla="*/ 3117272 h 4064000"/>
              <a:gd name="connsiteX185" fmla="*/ 4982134 w 5273045"/>
              <a:gd name="connsiteY185" fmla="*/ 2946693 h 4064000"/>
              <a:gd name="connsiteX186" fmla="*/ 4752143 w 5273045"/>
              <a:gd name="connsiteY186" fmla="*/ 2795924 h 4064000"/>
              <a:gd name="connsiteX187" fmla="*/ 4766014 w 5273045"/>
              <a:gd name="connsiteY187" fmla="*/ 2743299 h 4064000"/>
              <a:gd name="connsiteX188" fmla="*/ 4978024 w 5273045"/>
              <a:gd name="connsiteY188" fmla="*/ 2786068 h 4064000"/>
              <a:gd name="connsiteX189" fmla="*/ 4887999 w 5273045"/>
              <a:gd name="connsiteY189" fmla="*/ 2319102 h 4064000"/>
              <a:gd name="connsiteX190" fmla="*/ 4471833 w 5273045"/>
              <a:gd name="connsiteY190" fmla="*/ 1927429 h 4064000"/>
              <a:gd name="connsiteX191" fmla="*/ 4483413 w 5273045"/>
              <a:gd name="connsiteY191" fmla="*/ 1841902 h 4064000"/>
              <a:gd name="connsiteX192" fmla="*/ 4673698 w 5273045"/>
              <a:gd name="connsiteY192" fmla="*/ 1865245 h 4064000"/>
              <a:gd name="connsiteX193" fmla="*/ 4587693 w 5273045"/>
              <a:gd name="connsiteY193" fmla="*/ 1360680 h 4064000"/>
              <a:gd name="connsiteX194" fmla="*/ 4317897 w 5273045"/>
              <a:gd name="connsiteY194" fmla="*/ 1000201 h 4064000"/>
              <a:gd name="connsiteX195" fmla="*/ 4312834 w 5273045"/>
              <a:gd name="connsiteY195" fmla="*/ 999528 h 4064000"/>
              <a:gd name="connsiteX196" fmla="*/ 3666107 w 5273045"/>
              <a:gd name="connsiteY196" fmla="*/ 719980 h 4064000"/>
              <a:gd name="connsiteX197" fmla="*/ 3261703 w 5273045"/>
              <a:gd name="connsiteY197" fmla="*/ 381506 h 4064000"/>
              <a:gd name="connsiteX198" fmla="*/ 3261703 w 5273045"/>
              <a:gd name="connsiteY198" fmla="*/ 295880 h 4064000"/>
              <a:gd name="connsiteX199" fmla="*/ 3620467 w 5273045"/>
              <a:gd name="connsiteY199" fmla="*/ 462340 h 4064000"/>
              <a:gd name="connsiteX200" fmla="*/ 3661698 w 5273045"/>
              <a:gd name="connsiteY200" fmla="*/ 511808 h 4064000"/>
              <a:gd name="connsiteX201" fmla="*/ 3932064 w 5273045"/>
              <a:gd name="connsiteY201" fmla="*/ 377771 h 4064000"/>
              <a:gd name="connsiteX202" fmla="*/ 3950143 w 5273045"/>
              <a:gd name="connsiteY202" fmla="*/ 511710 h 4064000"/>
              <a:gd name="connsiteX203" fmla="*/ 3737660 w 5273045"/>
              <a:gd name="connsiteY203" fmla="*/ 590351 h 4064000"/>
              <a:gd name="connsiteX204" fmla="*/ 4322877 w 5273045"/>
              <a:gd name="connsiteY204" fmla="*/ 864256 h 4064000"/>
              <a:gd name="connsiteX205" fmla="*/ 4163869 w 5273045"/>
              <a:gd name="connsiteY205" fmla="*/ 393839 h 4064000"/>
              <a:gd name="connsiteX206" fmla="*/ 3834193 w 5273045"/>
              <a:gd name="connsiteY206" fmla="*/ 5617 h 4064000"/>
              <a:gd name="connsiteX207" fmla="*/ 2867213 w 5273045"/>
              <a:gd name="connsiteY207" fmla="*/ 0 h 4064000"/>
              <a:gd name="connsiteX208" fmla="*/ 3000919 w 5273045"/>
              <a:gd name="connsiteY208" fmla="*/ 0 h 4064000"/>
              <a:gd name="connsiteX209" fmla="*/ 3003615 w 5273045"/>
              <a:gd name="connsiteY209" fmla="*/ 17495 h 4064000"/>
              <a:gd name="connsiteX210" fmla="*/ 2997663 w 5273045"/>
              <a:gd name="connsiteY210" fmla="*/ 165102 h 4064000"/>
              <a:gd name="connsiteX211" fmla="*/ 3191776 w 5273045"/>
              <a:gd name="connsiteY211" fmla="*/ 46759 h 4064000"/>
              <a:gd name="connsiteX212" fmla="*/ 3210854 w 5273045"/>
              <a:gd name="connsiteY212" fmla="*/ 0 h 4064000"/>
              <a:gd name="connsiteX213" fmla="*/ 3341181 w 5273045"/>
              <a:gd name="connsiteY213" fmla="*/ 0 h 4064000"/>
              <a:gd name="connsiteX214" fmla="*/ 3336719 w 5273045"/>
              <a:gd name="connsiteY214" fmla="*/ 30569 h 4064000"/>
              <a:gd name="connsiteX215" fmla="*/ 3289165 w 5273045"/>
              <a:gd name="connsiteY215" fmla="*/ 125587 h 4064000"/>
              <a:gd name="connsiteX216" fmla="*/ 2976522 w 5273045"/>
              <a:gd name="connsiteY216" fmla="*/ 255417 h 4064000"/>
              <a:gd name="connsiteX217" fmla="*/ 2661096 w 5273045"/>
              <a:gd name="connsiteY217" fmla="*/ 466842 h 4064000"/>
              <a:gd name="connsiteX218" fmla="*/ 2651816 w 5273045"/>
              <a:gd name="connsiteY218" fmla="*/ 396336 h 4064000"/>
              <a:gd name="connsiteX219" fmla="*/ 2871513 w 5273045"/>
              <a:gd name="connsiteY219" fmla="*/ 53350 h 4064000"/>
              <a:gd name="connsiteX220" fmla="*/ 1937173 w 5273045"/>
              <a:gd name="connsiteY220" fmla="*/ 0 h 4064000"/>
              <a:gd name="connsiteX221" fmla="*/ 2097276 w 5273045"/>
              <a:gd name="connsiteY221" fmla="*/ 0 h 4064000"/>
              <a:gd name="connsiteX222" fmla="*/ 2119789 w 5273045"/>
              <a:gd name="connsiteY222" fmla="*/ 108939 h 4064000"/>
              <a:gd name="connsiteX223" fmla="*/ 2526867 w 5273045"/>
              <a:gd name="connsiteY223" fmla="*/ 91907 h 4064000"/>
              <a:gd name="connsiteX224" fmla="*/ 2507825 w 5273045"/>
              <a:gd name="connsiteY224" fmla="*/ 162133 h 4064000"/>
              <a:gd name="connsiteX225" fmla="*/ 2162366 w 5273045"/>
              <a:gd name="connsiteY225" fmla="*/ 235987 h 4064000"/>
              <a:gd name="connsiteX226" fmla="*/ 2028136 w 5273045"/>
              <a:gd name="connsiteY226" fmla="*/ 541266 h 4064000"/>
              <a:gd name="connsiteX227" fmla="*/ 2045453 w 5273045"/>
              <a:gd name="connsiteY227" fmla="*/ 1054629 h 4064000"/>
              <a:gd name="connsiteX228" fmla="*/ 2279077 w 5273045"/>
              <a:gd name="connsiteY228" fmla="*/ 737872 h 4064000"/>
              <a:gd name="connsiteX229" fmla="*/ 2369107 w 5273045"/>
              <a:gd name="connsiteY229" fmla="*/ 827995 h 4064000"/>
              <a:gd name="connsiteX230" fmla="*/ 2050998 w 5273045"/>
              <a:gd name="connsiteY230" fmla="*/ 1292283 h 4064000"/>
              <a:gd name="connsiteX231" fmla="*/ 2096927 w 5273045"/>
              <a:gd name="connsiteY231" fmla="*/ 1901889 h 4064000"/>
              <a:gd name="connsiteX232" fmla="*/ 2420291 w 5273045"/>
              <a:gd name="connsiteY232" fmla="*/ 1829559 h 4064000"/>
              <a:gd name="connsiteX233" fmla="*/ 2380968 w 5273045"/>
              <a:gd name="connsiteY233" fmla="*/ 1972203 h 4064000"/>
              <a:gd name="connsiteX234" fmla="*/ 2089746 w 5273045"/>
              <a:gd name="connsiteY234" fmla="*/ 2052089 h 4064000"/>
              <a:gd name="connsiteX235" fmla="*/ 2087647 w 5273045"/>
              <a:gd name="connsiteY235" fmla="*/ 2068933 h 4064000"/>
              <a:gd name="connsiteX236" fmla="*/ 2076641 w 5273045"/>
              <a:gd name="connsiteY236" fmla="*/ 2256052 h 4064000"/>
              <a:gd name="connsiteX237" fmla="*/ 1952174 w 5273045"/>
              <a:gd name="connsiteY237" fmla="*/ 2620946 h 4064000"/>
              <a:gd name="connsiteX238" fmla="*/ 2027375 w 5273045"/>
              <a:gd name="connsiteY238" fmla="*/ 3059206 h 4064000"/>
              <a:gd name="connsiteX239" fmla="*/ 3184693 w 5273045"/>
              <a:gd name="connsiteY239" fmla="*/ 2800992 h 4064000"/>
              <a:gd name="connsiteX240" fmla="*/ 3301026 w 5273045"/>
              <a:gd name="connsiteY240" fmla="*/ 2869010 h 4064000"/>
              <a:gd name="connsiteX241" fmla="*/ 2022685 w 5273045"/>
              <a:gd name="connsiteY241" fmla="*/ 3232277 h 4064000"/>
              <a:gd name="connsiteX242" fmla="*/ 2690274 w 5273045"/>
              <a:gd name="connsiteY242" fmla="*/ 3666802 h 4064000"/>
              <a:gd name="connsiteX243" fmla="*/ 3327048 w 5273045"/>
              <a:gd name="connsiteY243" fmla="*/ 3033184 h 4064000"/>
              <a:gd name="connsiteX244" fmla="*/ 3434680 w 5273045"/>
              <a:gd name="connsiteY244" fmla="*/ 3096229 h 4064000"/>
              <a:gd name="connsiteX245" fmla="*/ 2391202 w 5273045"/>
              <a:gd name="connsiteY245" fmla="*/ 3827437 h 4064000"/>
              <a:gd name="connsiteX246" fmla="*/ 2030717 w 5273045"/>
              <a:gd name="connsiteY246" fmla="*/ 3684689 h 4064000"/>
              <a:gd name="connsiteX247" fmla="*/ 2074701 w 5273045"/>
              <a:gd name="connsiteY247" fmla="*/ 3960402 h 4064000"/>
              <a:gd name="connsiteX248" fmla="*/ 2087249 w 5273045"/>
              <a:gd name="connsiteY248" fmla="*/ 4064000 h 4064000"/>
              <a:gd name="connsiteX249" fmla="*/ 1967384 w 5273045"/>
              <a:gd name="connsiteY249" fmla="*/ 4064000 h 4064000"/>
              <a:gd name="connsiteX250" fmla="*/ 1950945 w 5273045"/>
              <a:gd name="connsiteY250" fmla="*/ 3936605 h 4064000"/>
              <a:gd name="connsiteX251" fmla="*/ 1929504 w 5273045"/>
              <a:gd name="connsiteY251" fmla="*/ 3564051 h 4064000"/>
              <a:gd name="connsiteX252" fmla="*/ 1916488 w 5273045"/>
              <a:gd name="connsiteY252" fmla="*/ 3218976 h 4064000"/>
              <a:gd name="connsiteX253" fmla="*/ 1855360 w 5273045"/>
              <a:gd name="connsiteY253" fmla="*/ 2614625 h 4064000"/>
              <a:gd name="connsiteX254" fmla="*/ 1605565 w 5273045"/>
              <a:gd name="connsiteY254" fmla="*/ 2612717 h 4064000"/>
              <a:gd name="connsiteX255" fmla="*/ 1592456 w 5273045"/>
              <a:gd name="connsiteY255" fmla="*/ 2511874 h 4064000"/>
              <a:gd name="connsiteX256" fmla="*/ 1854495 w 5273045"/>
              <a:gd name="connsiteY256" fmla="*/ 2458492 h 4064000"/>
              <a:gd name="connsiteX257" fmla="*/ 1912851 w 5273045"/>
              <a:gd name="connsiteY257" fmla="*/ 2258736 h 4064000"/>
              <a:gd name="connsiteX258" fmla="*/ 1937919 w 5273045"/>
              <a:gd name="connsiteY258" fmla="*/ 2107775 h 4064000"/>
              <a:gd name="connsiteX259" fmla="*/ 1616281 w 5273045"/>
              <a:gd name="connsiteY259" fmla="*/ 1953265 h 4064000"/>
              <a:gd name="connsiteX260" fmla="*/ 1305544 w 5273045"/>
              <a:gd name="connsiteY260" fmla="*/ 1832906 h 4064000"/>
              <a:gd name="connsiteX261" fmla="*/ 1338261 w 5273045"/>
              <a:gd name="connsiteY261" fmla="*/ 1776660 h 4064000"/>
              <a:gd name="connsiteX262" fmla="*/ 1842153 w 5273045"/>
              <a:gd name="connsiteY262" fmla="*/ 1866493 h 4064000"/>
              <a:gd name="connsiteX263" fmla="*/ 1942613 w 5273045"/>
              <a:gd name="connsiteY263" fmla="*/ 1918719 h 4064000"/>
              <a:gd name="connsiteX264" fmla="*/ 1940603 w 5273045"/>
              <a:gd name="connsiteY264" fmla="*/ 1514517 h 4064000"/>
              <a:gd name="connsiteX265" fmla="*/ 1639521 w 5273045"/>
              <a:gd name="connsiteY265" fmla="*/ 885869 h 4064000"/>
              <a:gd name="connsiteX266" fmla="*/ 1639521 w 5273045"/>
              <a:gd name="connsiteY266" fmla="*/ 802735 h 4064000"/>
              <a:gd name="connsiteX267" fmla="*/ 1877455 w 5273045"/>
              <a:gd name="connsiteY267" fmla="*/ 878698 h 4064000"/>
              <a:gd name="connsiteX268" fmla="*/ 1938013 w 5273045"/>
              <a:gd name="connsiteY268" fmla="*/ 351174 h 4064000"/>
              <a:gd name="connsiteX269" fmla="*/ 2015701 w 5273045"/>
              <a:gd name="connsiteY269" fmla="*/ 215991 h 4064000"/>
              <a:gd name="connsiteX270" fmla="*/ 1940505 w 5273045"/>
              <a:gd name="connsiteY270" fmla="*/ 3508 h 4064000"/>
              <a:gd name="connsiteX271" fmla="*/ 847122 w 5273045"/>
              <a:gd name="connsiteY271" fmla="*/ 0 h 4064000"/>
              <a:gd name="connsiteX272" fmla="*/ 982618 w 5273045"/>
              <a:gd name="connsiteY272" fmla="*/ 0 h 4064000"/>
              <a:gd name="connsiteX273" fmla="*/ 981989 w 5273045"/>
              <a:gd name="connsiteY273" fmla="*/ 3125 h 4064000"/>
              <a:gd name="connsiteX274" fmla="*/ 987222 w 5273045"/>
              <a:gd name="connsiteY274" fmla="*/ 0 h 4064000"/>
              <a:gd name="connsiteX275" fmla="*/ 1206857 w 5273045"/>
              <a:gd name="connsiteY275" fmla="*/ 0 h 4064000"/>
              <a:gd name="connsiteX276" fmla="*/ 1204076 w 5273045"/>
              <a:gd name="connsiteY276" fmla="*/ 2921 h 4064000"/>
              <a:gd name="connsiteX277" fmla="*/ 490823 w 5273045"/>
              <a:gd name="connsiteY277" fmla="*/ 451251 h 4064000"/>
              <a:gd name="connsiteX278" fmla="*/ 416960 w 5273045"/>
              <a:gd name="connsiteY278" fmla="*/ 420053 h 4064000"/>
              <a:gd name="connsiteX279" fmla="*/ 817628 w 5273045"/>
              <a:gd name="connsiteY279" fmla="*/ 75072 h 4064000"/>
              <a:gd name="connsiteX280" fmla="*/ 838007 w 5273045"/>
              <a:gd name="connsiteY280" fmla="*/ 21605 h 4064000"/>
              <a:gd name="connsiteX281" fmla="*/ 123293 w 5273045"/>
              <a:gd name="connsiteY281" fmla="*/ 0 h 4064000"/>
              <a:gd name="connsiteX282" fmla="*/ 515199 w 5273045"/>
              <a:gd name="connsiteY282" fmla="*/ 0 h 4064000"/>
              <a:gd name="connsiteX283" fmla="*/ 499003 w 5273045"/>
              <a:gd name="connsiteY283" fmla="*/ 17667 h 4064000"/>
              <a:gd name="connsiteX284" fmla="*/ 38690 w 5273045"/>
              <a:gd name="connsiteY284" fmla="*/ 318124 h 4064000"/>
              <a:gd name="connsiteX285" fmla="*/ 0 w 5273045"/>
              <a:gd name="connsiteY285" fmla="*/ 349141 h 4064000"/>
              <a:gd name="connsiteX286" fmla="*/ 0 w 5273045"/>
              <a:gd name="connsiteY286" fmla="*/ 175450 h 4064000"/>
              <a:gd name="connsiteX287" fmla="*/ 98570 w 5273045"/>
              <a:gd name="connsiteY287" fmla="*/ 107887 h 40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73045" h="4064000">
                <a:moveTo>
                  <a:pt x="0" y="4055474"/>
                </a:moveTo>
                <a:lnTo>
                  <a:pt x="16606" y="4064000"/>
                </a:lnTo>
                <a:lnTo>
                  <a:pt x="0" y="4064000"/>
                </a:lnTo>
                <a:close/>
                <a:moveTo>
                  <a:pt x="3489746" y="3953610"/>
                </a:moveTo>
                <a:cubicBezTo>
                  <a:pt x="3520849" y="3953503"/>
                  <a:pt x="3551342" y="3973618"/>
                  <a:pt x="3550718" y="4014275"/>
                </a:cubicBezTo>
                <a:lnTo>
                  <a:pt x="3546372" y="4064000"/>
                </a:lnTo>
                <a:lnTo>
                  <a:pt x="3417226" y="4064000"/>
                </a:lnTo>
                <a:lnTo>
                  <a:pt x="3425110" y="4014275"/>
                </a:lnTo>
                <a:cubicBezTo>
                  <a:pt x="3426929" y="3974045"/>
                  <a:pt x="3458643" y="3953717"/>
                  <a:pt x="3489746" y="3953610"/>
                </a:cubicBezTo>
                <a:close/>
                <a:moveTo>
                  <a:pt x="764460" y="3306582"/>
                </a:moveTo>
                <a:cubicBezTo>
                  <a:pt x="774797" y="3309556"/>
                  <a:pt x="784125" y="3317156"/>
                  <a:pt x="790367" y="3330717"/>
                </a:cubicBezTo>
                <a:cubicBezTo>
                  <a:pt x="852739" y="3466756"/>
                  <a:pt x="917312" y="3627769"/>
                  <a:pt x="1063687" y="3693591"/>
                </a:cubicBezTo>
                <a:cubicBezTo>
                  <a:pt x="1161081" y="3737411"/>
                  <a:pt x="1265081" y="3747355"/>
                  <a:pt x="1369931" y="3759029"/>
                </a:cubicBezTo>
                <a:cubicBezTo>
                  <a:pt x="1562413" y="3780362"/>
                  <a:pt x="1733282" y="3818628"/>
                  <a:pt x="1876020" y="3957739"/>
                </a:cubicBezTo>
                <a:cubicBezTo>
                  <a:pt x="1903791" y="3984752"/>
                  <a:pt x="1905379" y="4017295"/>
                  <a:pt x="1892572" y="4043704"/>
                </a:cubicBezTo>
                <a:lnTo>
                  <a:pt x="1878010" y="4064000"/>
                </a:lnTo>
                <a:lnTo>
                  <a:pt x="1754526" y="4064000"/>
                </a:lnTo>
                <a:lnTo>
                  <a:pt x="1686620" y="4011732"/>
                </a:lnTo>
                <a:cubicBezTo>
                  <a:pt x="1502759" y="3897807"/>
                  <a:pt x="1283944" y="3935501"/>
                  <a:pt x="1079854" y="3855563"/>
                </a:cubicBezTo>
                <a:cubicBezTo>
                  <a:pt x="1047422" y="3842837"/>
                  <a:pt x="1017866" y="3827628"/>
                  <a:pt x="989642" y="3811167"/>
                </a:cubicBezTo>
                <a:cubicBezTo>
                  <a:pt x="988585" y="3811457"/>
                  <a:pt x="987823" y="3812219"/>
                  <a:pt x="986678" y="3812410"/>
                </a:cubicBezTo>
                <a:cubicBezTo>
                  <a:pt x="762615" y="3853641"/>
                  <a:pt x="416866" y="4004322"/>
                  <a:pt x="186585" y="3923960"/>
                </a:cubicBezTo>
                <a:cubicBezTo>
                  <a:pt x="130717" y="3904444"/>
                  <a:pt x="81973" y="3880838"/>
                  <a:pt x="37954" y="3853537"/>
                </a:cubicBezTo>
                <a:lnTo>
                  <a:pt x="0" y="3824323"/>
                </a:lnTo>
                <a:lnTo>
                  <a:pt x="0" y="3638319"/>
                </a:lnTo>
                <a:lnTo>
                  <a:pt x="4294" y="3642180"/>
                </a:lnTo>
                <a:cubicBezTo>
                  <a:pt x="270285" y="3857160"/>
                  <a:pt x="538240" y="3743271"/>
                  <a:pt x="850060" y="3695891"/>
                </a:cubicBezTo>
                <a:cubicBezTo>
                  <a:pt x="772952" y="3608157"/>
                  <a:pt x="723302" y="3497850"/>
                  <a:pt x="700239" y="3368694"/>
                </a:cubicBezTo>
                <a:cubicBezTo>
                  <a:pt x="693356" y="3330380"/>
                  <a:pt x="733449" y="3297661"/>
                  <a:pt x="764460" y="3306582"/>
                </a:cubicBezTo>
                <a:close/>
                <a:moveTo>
                  <a:pt x="3992390" y="2823386"/>
                </a:moveTo>
                <a:cubicBezTo>
                  <a:pt x="4012863" y="2819355"/>
                  <a:pt x="4036162" y="2824762"/>
                  <a:pt x="4051468" y="2838294"/>
                </a:cubicBezTo>
                <a:cubicBezTo>
                  <a:pt x="4204160" y="2972523"/>
                  <a:pt x="4357029" y="2980177"/>
                  <a:pt x="4543587" y="2928703"/>
                </a:cubicBezTo>
                <a:cubicBezTo>
                  <a:pt x="4610461" y="2910152"/>
                  <a:pt x="4654282" y="3008593"/>
                  <a:pt x="4591237" y="3041978"/>
                </a:cubicBezTo>
                <a:cubicBezTo>
                  <a:pt x="4402953" y="3141185"/>
                  <a:pt x="4203575" y="3108665"/>
                  <a:pt x="4043142" y="2989934"/>
                </a:cubicBezTo>
                <a:cubicBezTo>
                  <a:pt x="3996549" y="3131050"/>
                  <a:pt x="3900025" y="3271015"/>
                  <a:pt x="3776030" y="3377684"/>
                </a:cubicBezTo>
                <a:cubicBezTo>
                  <a:pt x="3820706" y="3386581"/>
                  <a:pt x="3866247" y="3392799"/>
                  <a:pt x="3910834" y="3391555"/>
                </a:cubicBezTo>
                <a:cubicBezTo>
                  <a:pt x="3968615" y="3389928"/>
                  <a:pt x="4080356" y="3346304"/>
                  <a:pt x="4105616" y="3446666"/>
                </a:cubicBezTo>
                <a:cubicBezTo>
                  <a:pt x="4079973" y="3531909"/>
                  <a:pt x="3963070" y="3529992"/>
                  <a:pt x="3889310" y="3525681"/>
                </a:cubicBezTo>
                <a:cubicBezTo>
                  <a:pt x="3813814" y="3521282"/>
                  <a:pt x="3749432" y="3488187"/>
                  <a:pt x="3691652" y="3442837"/>
                </a:cubicBezTo>
                <a:cubicBezTo>
                  <a:pt x="3646209" y="3473264"/>
                  <a:pt x="3598181" y="3498897"/>
                  <a:pt x="3548624" y="3518701"/>
                </a:cubicBezTo>
                <a:cubicBezTo>
                  <a:pt x="3567755" y="3527028"/>
                  <a:pt x="3586418" y="3536308"/>
                  <a:pt x="3603927" y="3546827"/>
                </a:cubicBezTo>
                <a:cubicBezTo>
                  <a:pt x="3658645" y="3579839"/>
                  <a:pt x="3733172" y="3622598"/>
                  <a:pt x="3735473" y="3692726"/>
                </a:cubicBezTo>
                <a:cubicBezTo>
                  <a:pt x="3736520" y="3726494"/>
                  <a:pt x="3703896" y="3744863"/>
                  <a:pt x="3674045" y="3739510"/>
                </a:cubicBezTo>
                <a:cubicBezTo>
                  <a:pt x="3617031" y="3729085"/>
                  <a:pt x="3581439" y="3662019"/>
                  <a:pt x="3533696" y="3630826"/>
                </a:cubicBezTo>
                <a:cubicBezTo>
                  <a:pt x="3487113" y="3600503"/>
                  <a:pt x="3437747" y="3580503"/>
                  <a:pt x="3386082" y="3560227"/>
                </a:cubicBezTo>
                <a:cubicBezTo>
                  <a:pt x="3385698" y="3560123"/>
                  <a:pt x="3385610" y="3559553"/>
                  <a:pt x="3385025" y="3559362"/>
                </a:cubicBezTo>
                <a:cubicBezTo>
                  <a:pt x="3319586" y="3566351"/>
                  <a:pt x="3253194" y="3562714"/>
                  <a:pt x="3187471" y="3543672"/>
                </a:cubicBezTo>
                <a:cubicBezTo>
                  <a:pt x="3157909" y="3535065"/>
                  <a:pt x="3151500" y="3493643"/>
                  <a:pt x="3178859" y="3478041"/>
                </a:cubicBezTo>
                <a:cubicBezTo>
                  <a:pt x="3304663" y="3406287"/>
                  <a:pt x="3457645" y="3406582"/>
                  <a:pt x="3587274" y="3335972"/>
                </a:cubicBezTo>
                <a:cubicBezTo>
                  <a:pt x="3778713" y="3231604"/>
                  <a:pt x="3913606" y="3085322"/>
                  <a:pt x="3950246" y="2865083"/>
                </a:cubicBezTo>
                <a:cubicBezTo>
                  <a:pt x="3954262" y="2840885"/>
                  <a:pt x="3971918" y="2827417"/>
                  <a:pt x="3992390" y="2823386"/>
                </a:cubicBezTo>
                <a:close/>
                <a:moveTo>
                  <a:pt x="1016479" y="2457335"/>
                </a:moveTo>
                <a:cubicBezTo>
                  <a:pt x="1026040" y="2455543"/>
                  <a:pt x="1036026" y="2456250"/>
                  <a:pt x="1044852" y="2460223"/>
                </a:cubicBezTo>
                <a:cubicBezTo>
                  <a:pt x="1235711" y="2546129"/>
                  <a:pt x="1320851" y="2754973"/>
                  <a:pt x="1381699" y="2942294"/>
                </a:cubicBezTo>
                <a:cubicBezTo>
                  <a:pt x="1467133" y="3205773"/>
                  <a:pt x="1555915" y="3403903"/>
                  <a:pt x="1838717" y="3497944"/>
                </a:cubicBezTo>
                <a:cubicBezTo>
                  <a:pt x="1930074" y="3528365"/>
                  <a:pt x="1890574" y="3673595"/>
                  <a:pt x="1799113" y="3642309"/>
                </a:cubicBezTo>
                <a:cubicBezTo>
                  <a:pt x="1564625" y="3562719"/>
                  <a:pt x="1398352" y="3420743"/>
                  <a:pt x="1310617" y="3185964"/>
                </a:cubicBezTo>
                <a:cubicBezTo>
                  <a:pt x="1269962" y="3077187"/>
                  <a:pt x="1242691" y="2963346"/>
                  <a:pt x="1199067" y="2855714"/>
                </a:cubicBezTo>
                <a:cubicBezTo>
                  <a:pt x="1188160" y="2829019"/>
                  <a:pt x="1175434" y="2804241"/>
                  <a:pt x="1162236" y="2779855"/>
                </a:cubicBezTo>
                <a:cubicBezTo>
                  <a:pt x="1097854" y="2827008"/>
                  <a:pt x="995865" y="2841936"/>
                  <a:pt x="925742" y="2839262"/>
                </a:cubicBezTo>
                <a:cubicBezTo>
                  <a:pt x="543251" y="2771809"/>
                  <a:pt x="326649" y="2898193"/>
                  <a:pt x="327234" y="2909484"/>
                </a:cubicBezTo>
                <a:cubicBezTo>
                  <a:pt x="331250" y="2991851"/>
                  <a:pt x="400415" y="3074518"/>
                  <a:pt x="374201" y="3152579"/>
                </a:cubicBezTo>
                <a:cubicBezTo>
                  <a:pt x="368745" y="3168937"/>
                  <a:pt x="352583" y="3185773"/>
                  <a:pt x="333541" y="3183575"/>
                </a:cubicBezTo>
                <a:cubicBezTo>
                  <a:pt x="197787" y="3167596"/>
                  <a:pt x="183724" y="2958175"/>
                  <a:pt x="195689" y="2850642"/>
                </a:cubicBezTo>
                <a:cubicBezTo>
                  <a:pt x="212809" y="2698628"/>
                  <a:pt x="306943" y="2596359"/>
                  <a:pt x="433608" y="2521158"/>
                </a:cubicBezTo>
                <a:cubicBezTo>
                  <a:pt x="484222" y="2491116"/>
                  <a:pt x="523255" y="2564497"/>
                  <a:pt x="478486" y="2597794"/>
                </a:cubicBezTo>
                <a:cubicBezTo>
                  <a:pt x="432846" y="2631755"/>
                  <a:pt x="393243" y="2682265"/>
                  <a:pt x="365884" y="2738522"/>
                </a:cubicBezTo>
                <a:cubicBezTo>
                  <a:pt x="451028" y="2689727"/>
                  <a:pt x="561713" y="2686001"/>
                  <a:pt x="659785" y="2691929"/>
                </a:cubicBezTo>
                <a:cubicBezTo>
                  <a:pt x="747992" y="2697188"/>
                  <a:pt x="837152" y="2710489"/>
                  <a:pt x="925649" y="2709054"/>
                </a:cubicBezTo>
                <a:cubicBezTo>
                  <a:pt x="1004477" y="2707805"/>
                  <a:pt x="1039396" y="2689830"/>
                  <a:pt x="1084072" y="2655771"/>
                </a:cubicBezTo>
                <a:cubicBezTo>
                  <a:pt x="1052023" y="2610609"/>
                  <a:pt x="1018446" y="2566405"/>
                  <a:pt x="984668" y="2520293"/>
                </a:cubicBezTo>
                <a:cubicBezTo>
                  <a:pt x="962928" y="2490591"/>
                  <a:pt x="987794" y="2462713"/>
                  <a:pt x="1016479" y="2457335"/>
                </a:cubicBezTo>
                <a:close/>
                <a:moveTo>
                  <a:pt x="2588481" y="2135615"/>
                </a:moveTo>
                <a:cubicBezTo>
                  <a:pt x="2727488" y="2115325"/>
                  <a:pt x="2907057" y="2293567"/>
                  <a:pt x="2873200" y="2434196"/>
                </a:cubicBezTo>
                <a:cubicBezTo>
                  <a:pt x="2981584" y="2420806"/>
                  <a:pt x="3090362" y="2401862"/>
                  <a:pt x="3182113" y="2330107"/>
                </a:cubicBezTo>
                <a:cubicBezTo>
                  <a:pt x="3235587" y="2288204"/>
                  <a:pt x="3326856" y="2341590"/>
                  <a:pt x="3283517" y="2408272"/>
                </a:cubicBezTo>
                <a:cubicBezTo>
                  <a:pt x="3208420" y="2524221"/>
                  <a:pt x="3068646" y="2556461"/>
                  <a:pt x="2937390" y="2553015"/>
                </a:cubicBezTo>
                <a:cubicBezTo>
                  <a:pt x="2743660" y="2548046"/>
                  <a:pt x="2600062" y="2559337"/>
                  <a:pt x="2473013" y="2723594"/>
                </a:cubicBezTo>
                <a:cubicBezTo>
                  <a:pt x="2445168" y="2759663"/>
                  <a:pt x="2398575" y="2713842"/>
                  <a:pt x="2414555" y="2678535"/>
                </a:cubicBezTo>
                <a:cubicBezTo>
                  <a:pt x="2490901" y="2509106"/>
                  <a:pt x="2619384" y="2469016"/>
                  <a:pt x="2759350" y="2448548"/>
                </a:cubicBezTo>
                <a:cubicBezTo>
                  <a:pt x="2736479" y="2397655"/>
                  <a:pt x="2734468" y="2343979"/>
                  <a:pt x="2694295" y="2300168"/>
                </a:cubicBezTo>
                <a:cubicBezTo>
                  <a:pt x="2657361" y="2259793"/>
                  <a:pt x="2608285" y="2242476"/>
                  <a:pt x="2569636" y="2206889"/>
                </a:cubicBezTo>
                <a:cubicBezTo>
                  <a:pt x="2547821" y="2186893"/>
                  <a:pt x="2556428" y="2140295"/>
                  <a:pt x="2588481" y="2135615"/>
                </a:cubicBezTo>
                <a:close/>
                <a:moveTo>
                  <a:pt x="3717817" y="1253201"/>
                </a:moveTo>
                <a:cubicBezTo>
                  <a:pt x="3949749" y="1258446"/>
                  <a:pt x="4197121" y="1435114"/>
                  <a:pt x="4315223" y="1604744"/>
                </a:cubicBezTo>
                <a:cubicBezTo>
                  <a:pt x="4368801" y="1681562"/>
                  <a:pt x="4246432" y="1747762"/>
                  <a:pt x="4192093" y="1676681"/>
                </a:cubicBezTo>
                <a:cubicBezTo>
                  <a:pt x="4114031" y="1574795"/>
                  <a:pt x="4016063" y="1479889"/>
                  <a:pt x="3893606" y="1433772"/>
                </a:cubicBezTo>
                <a:cubicBezTo>
                  <a:pt x="3989657" y="1654011"/>
                  <a:pt x="3831229" y="1905241"/>
                  <a:pt x="3958661" y="2129299"/>
                </a:cubicBezTo>
                <a:cubicBezTo>
                  <a:pt x="4127903" y="2427024"/>
                  <a:pt x="4420747" y="2436585"/>
                  <a:pt x="4680299" y="2602955"/>
                </a:cubicBezTo>
                <a:cubicBezTo>
                  <a:pt x="4723348" y="2630708"/>
                  <a:pt x="4711011" y="2713458"/>
                  <a:pt x="4651790" y="2707526"/>
                </a:cubicBezTo>
                <a:cubicBezTo>
                  <a:pt x="4388787" y="2680928"/>
                  <a:pt x="4094124" y="2523557"/>
                  <a:pt x="3920100" y="2326190"/>
                </a:cubicBezTo>
                <a:cubicBezTo>
                  <a:pt x="3832950" y="2227460"/>
                  <a:pt x="3799854" y="2120972"/>
                  <a:pt x="3789517" y="2010475"/>
                </a:cubicBezTo>
                <a:cubicBezTo>
                  <a:pt x="3769522" y="2015252"/>
                  <a:pt x="3514560" y="1808802"/>
                  <a:pt x="3369527" y="1757908"/>
                </a:cubicBezTo>
                <a:cubicBezTo>
                  <a:pt x="3323514" y="1741736"/>
                  <a:pt x="3333074" y="1679173"/>
                  <a:pt x="3380714" y="1675054"/>
                </a:cubicBezTo>
                <a:cubicBezTo>
                  <a:pt x="3533504" y="1661856"/>
                  <a:pt x="3682460" y="1744798"/>
                  <a:pt x="3786263" y="1855586"/>
                </a:cubicBezTo>
                <a:cubicBezTo>
                  <a:pt x="3792098" y="1707205"/>
                  <a:pt x="3812669" y="1554705"/>
                  <a:pt x="3782248" y="1405558"/>
                </a:cubicBezTo>
                <a:cubicBezTo>
                  <a:pt x="3694611" y="1393599"/>
                  <a:pt x="3610523" y="1401532"/>
                  <a:pt x="3518478" y="1393599"/>
                </a:cubicBezTo>
                <a:cubicBezTo>
                  <a:pt x="3475719" y="1389962"/>
                  <a:pt x="3457542" y="1336005"/>
                  <a:pt x="3496383" y="1311709"/>
                </a:cubicBezTo>
                <a:cubicBezTo>
                  <a:pt x="3564904" y="1268753"/>
                  <a:pt x="3640502" y="1251456"/>
                  <a:pt x="3717817" y="1253201"/>
                </a:cubicBezTo>
                <a:close/>
                <a:moveTo>
                  <a:pt x="319266" y="1161745"/>
                </a:moveTo>
                <a:cubicBezTo>
                  <a:pt x="369890" y="1153099"/>
                  <a:pt x="427125" y="1205335"/>
                  <a:pt x="392186" y="1261665"/>
                </a:cubicBezTo>
                <a:cubicBezTo>
                  <a:pt x="330759" y="1361064"/>
                  <a:pt x="244371" y="1490118"/>
                  <a:pt x="141629" y="1589335"/>
                </a:cubicBezTo>
                <a:cubicBezTo>
                  <a:pt x="127276" y="1697822"/>
                  <a:pt x="126701" y="1807361"/>
                  <a:pt x="135401" y="1916331"/>
                </a:cubicBezTo>
                <a:cubicBezTo>
                  <a:pt x="140956" y="1985976"/>
                  <a:pt x="22416" y="2002527"/>
                  <a:pt x="12944" y="1932881"/>
                </a:cubicBezTo>
                <a:cubicBezTo>
                  <a:pt x="1855" y="1850892"/>
                  <a:pt x="4627" y="1767375"/>
                  <a:pt x="18017" y="1685666"/>
                </a:cubicBezTo>
                <a:lnTo>
                  <a:pt x="0" y="1693778"/>
                </a:lnTo>
                <a:lnTo>
                  <a:pt x="0" y="1541976"/>
                </a:lnTo>
                <a:lnTo>
                  <a:pt x="17461" y="1529792"/>
                </a:lnTo>
                <a:cubicBezTo>
                  <a:pt x="32027" y="1517878"/>
                  <a:pt x="46476" y="1504259"/>
                  <a:pt x="60874" y="1488785"/>
                </a:cubicBezTo>
                <a:cubicBezTo>
                  <a:pt x="144210" y="1399138"/>
                  <a:pt x="209358" y="1295916"/>
                  <a:pt x="274512" y="1192786"/>
                </a:cubicBezTo>
                <a:cubicBezTo>
                  <a:pt x="286255" y="1174269"/>
                  <a:pt x="302397" y="1164625"/>
                  <a:pt x="319266" y="1161745"/>
                </a:cubicBezTo>
                <a:close/>
                <a:moveTo>
                  <a:pt x="3229360" y="675446"/>
                </a:moveTo>
                <a:cubicBezTo>
                  <a:pt x="3249891" y="674729"/>
                  <a:pt x="3269887" y="685253"/>
                  <a:pt x="3273092" y="709176"/>
                </a:cubicBezTo>
                <a:cubicBezTo>
                  <a:pt x="3302663" y="929208"/>
                  <a:pt x="3222768" y="1330829"/>
                  <a:pt x="3005218" y="1473857"/>
                </a:cubicBezTo>
                <a:cubicBezTo>
                  <a:pt x="3105959" y="1570390"/>
                  <a:pt x="3178475" y="1713890"/>
                  <a:pt x="3236167" y="1851659"/>
                </a:cubicBezTo>
                <a:cubicBezTo>
                  <a:pt x="3357764" y="2142497"/>
                  <a:pt x="3803487" y="2468638"/>
                  <a:pt x="3682947" y="2820220"/>
                </a:cubicBezTo>
                <a:cubicBezTo>
                  <a:pt x="3661997" y="2881736"/>
                  <a:pt x="3565464" y="2873985"/>
                  <a:pt x="3566609" y="2804339"/>
                </a:cubicBezTo>
                <a:cubicBezTo>
                  <a:pt x="3571874" y="2483654"/>
                  <a:pt x="3316047" y="2271752"/>
                  <a:pt x="3166423" y="2013345"/>
                </a:cubicBezTo>
                <a:cubicBezTo>
                  <a:pt x="3103668" y="1904951"/>
                  <a:pt x="3073055" y="1779914"/>
                  <a:pt x="3004643" y="1674189"/>
                </a:cubicBezTo>
                <a:cubicBezTo>
                  <a:pt x="2898927" y="1510693"/>
                  <a:pt x="2783745" y="1490412"/>
                  <a:pt x="2599767" y="1469650"/>
                </a:cubicBezTo>
                <a:cubicBezTo>
                  <a:pt x="2551935" y="1464297"/>
                  <a:pt x="2539401" y="1400387"/>
                  <a:pt x="2588285" y="1384127"/>
                </a:cubicBezTo>
                <a:cubicBezTo>
                  <a:pt x="2706254" y="1344892"/>
                  <a:pt x="2804404" y="1353701"/>
                  <a:pt x="2887642" y="1392252"/>
                </a:cubicBezTo>
                <a:cubicBezTo>
                  <a:pt x="2946479" y="1315715"/>
                  <a:pt x="3020716" y="1254395"/>
                  <a:pt x="3068744" y="1167044"/>
                </a:cubicBezTo>
                <a:cubicBezTo>
                  <a:pt x="2970200" y="1175080"/>
                  <a:pt x="2841053" y="1126576"/>
                  <a:pt x="2782600" y="1088216"/>
                </a:cubicBezTo>
                <a:cubicBezTo>
                  <a:pt x="2665024" y="1011197"/>
                  <a:pt x="2594896" y="896968"/>
                  <a:pt x="2649235" y="760065"/>
                </a:cubicBezTo>
                <a:cubicBezTo>
                  <a:pt x="2660039" y="732799"/>
                  <a:pt x="2707399" y="733281"/>
                  <a:pt x="2704715" y="767620"/>
                </a:cubicBezTo>
                <a:cubicBezTo>
                  <a:pt x="2696020" y="877552"/>
                  <a:pt x="2787569" y="967578"/>
                  <a:pt x="2881330" y="1007663"/>
                </a:cubicBezTo>
                <a:cubicBezTo>
                  <a:pt x="2933473" y="1030052"/>
                  <a:pt x="3095150" y="1035022"/>
                  <a:pt x="3115622" y="1036078"/>
                </a:cubicBezTo>
                <a:cubicBezTo>
                  <a:pt x="3143173" y="927964"/>
                  <a:pt x="3154459" y="817850"/>
                  <a:pt x="3182403" y="709176"/>
                </a:cubicBezTo>
                <a:cubicBezTo>
                  <a:pt x="3187756" y="688128"/>
                  <a:pt x="3208828" y="676169"/>
                  <a:pt x="3229360" y="675446"/>
                </a:cubicBezTo>
                <a:close/>
                <a:moveTo>
                  <a:pt x="697490" y="552000"/>
                </a:moveTo>
                <a:cubicBezTo>
                  <a:pt x="740312" y="546179"/>
                  <a:pt x="766006" y="608635"/>
                  <a:pt x="725400" y="639520"/>
                </a:cubicBezTo>
                <a:cubicBezTo>
                  <a:pt x="570607" y="756860"/>
                  <a:pt x="406389" y="824476"/>
                  <a:pt x="236586" y="878961"/>
                </a:cubicBezTo>
                <a:lnTo>
                  <a:pt x="0" y="948956"/>
                </a:lnTo>
                <a:lnTo>
                  <a:pt x="0" y="799248"/>
                </a:lnTo>
                <a:lnTo>
                  <a:pt x="152361" y="758487"/>
                </a:lnTo>
                <a:cubicBezTo>
                  <a:pt x="334612" y="709672"/>
                  <a:pt x="514926" y="654782"/>
                  <a:pt x="678232" y="558967"/>
                </a:cubicBezTo>
                <a:cubicBezTo>
                  <a:pt x="684906" y="555057"/>
                  <a:pt x="691373" y="552832"/>
                  <a:pt x="697490" y="552000"/>
                </a:cubicBezTo>
                <a:close/>
                <a:moveTo>
                  <a:pt x="998248" y="449781"/>
                </a:moveTo>
                <a:cubicBezTo>
                  <a:pt x="1008374" y="447115"/>
                  <a:pt x="1019681" y="447756"/>
                  <a:pt x="1030779" y="453163"/>
                </a:cubicBezTo>
                <a:cubicBezTo>
                  <a:pt x="1270434" y="569780"/>
                  <a:pt x="1141375" y="855635"/>
                  <a:pt x="1034505" y="1022782"/>
                </a:cubicBezTo>
                <a:cubicBezTo>
                  <a:pt x="960563" y="1138058"/>
                  <a:pt x="840686" y="1279837"/>
                  <a:pt x="735064" y="1431664"/>
                </a:cubicBezTo>
                <a:cubicBezTo>
                  <a:pt x="964288" y="1316668"/>
                  <a:pt x="1248044" y="1294102"/>
                  <a:pt x="1498223" y="1297926"/>
                </a:cubicBezTo>
                <a:cubicBezTo>
                  <a:pt x="1577823" y="1299165"/>
                  <a:pt x="1583849" y="1402776"/>
                  <a:pt x="1516021" y="1429181"/>
                </a:cubicBezTo>
                <a:cubicBezTo>
                  <a:pt x="1246609" y="1534415"/>
                  <a:pt x="961324" y="1404786"/>
                  <a:pt x="693259" y="1555556"/>
                </a:cubicBezTo>
                <a:cubicBezTo>
                  <a:pt x="678616" y="1563794"/>
                  <a:pt x="478476" y="1926667"/>
                  <a:pt x="547650" y="2098583"/>
                </a:cubicBezTo>
                <a:cubicBezTo>
                  <a:pt x="550894" y="2106620"/>
                  <a:pt x="551951" y="2114273"/>
                  <a:pt x="551568" y="2121543"/>
                </a:cubicBezTo>
                <a:cubicBezTo>
                  <a:pt x="669729" y="2114754"/>
                  <a:pt x="778492" y="2121926"/>
                  <a:pt x="857811" y="2141730"/>
                </a:cubicBezTo>
                <a:cubicBezTo>
                  <a:pt x="944012" y="2163166"/>
                  <a:pt x="906213" y="2286385"/>
                  <a:pt x="821742" y="2272322"/>
                </a:cubicBezTo>
                <a:cubicBezTo>
                  <a:pt x="605351" y="2236209"/>
                  <a:pt x="328192" y="2251927"/>
                  <a:pt x="117143" y="2359628"/>
                </a:cubicBezTo>
                <a:lnTo>
                  <a:pt x="0" y="2435259"/>
                </a:lnTo>
                <a:lnTo>
                  <a:pt x="0" y="2194569"/>
                </a:lnTo>
                <a:lnTo>
                  <a:pt x="24333" y="2228413"/>
                </a:lnTo>
                <a:cubicBezTo>
                  <a:pt x="28924" y="2236637"/>
                  <a:pt x="290098" y="2152923"/>
                  <a:pt x="428727" y="2133988"/>
                </a:cubicBezTo>
                <a:cubicBezTo>
                  <a:pt x="204094" y="1607413"/>
                  <a:pt x="1326779" y="871428"/>
                  <a:pt x="976533" y="523669"/>
                </a:cubicBezTo>
                <a:cubicBezTo>
                  <a:pt x="948117" y="495541"/>
                  <a:pt x="967868" y="457780"/>
                  <a:pt x="998248" y="449781"/>
                </a:cubicBezTo>
                <a:close/>
                <a:moveTo>
                  <a:pt x="3829749" y="0"/>
                </a:moveTo>
                <a:lnTo>
                  <a:pt x="4030679" y="0"/>
                </a:lnTo>
                <a:lnTo>
                  <a:pt x="4134776" y="117043"/>
                </a:lnTo>
                <a:cubicBezTo>
                  <a:pt x="4321940" y="337714"/>
                  <a:pt x="4473894" y="574088"/>
                  <a:pt x="4450790" y="890367"/>
                </a:cubicBezTo>
                <a:cubicBezTo>
                  <a:pt x="4449355" y="911513"/>
                  <a:pt x="4438152" y="926918"/>
                  <a:pt x="4424001" y="936675"/>
                </a:cubicBezTo>
                <a:cubicBezTo>
                  <a:pt x="4729374" y="1178050"/>
                  <a:pt x="4825623" y="1545322"/>
                  <a:pt x="4814715" y="1931740"/>
                </a:cubicBezTo>
                <a:cubicBezTo>
                  <a:pt x="4814617" y="1934793"/>
                  <a:pt x="5114250" y="2163166"/>
                  <a:pt x="5144396" y="2881166"/>
                </a:cubicBezTo>
                <a:cubicBezTo>
                  <a:pt x="5145256" y="2892162"/>
                  <a:pt x="5231546" y="3024002"/>
                  <a:pt x="5251355" y="3080922"/>
                </a:cubicBezTo>
                <a:cubicBezTo>
                  <a:pt x="5303684" y="3231795"/>
                  <a:pt x="5257951" y="3398353"/>
                  <a:pt x="5150510" y="3513732"/>
                </a:cubicBezTo>
                <a:cubicBezTo>
                  <a:pt x="5149365" y="3515069"/>
                  <a:pt x="5147930" y="3516121"/>
                  <a:pt x="5146883" y="3517468"/>
                </a:cubicBezTo>
                <a:cubicBezTo>
                  <a:pt x="5203513" y="3644604"/>
                  <a:pt x="5184289" y="3845324"/>
                  <a:pt x="5170034" y="3960791"/>
                </a:cubicBezTo>
                <a:lnTo>
                  <a:pt x="5152908" y="4064000"/>
                </a:lnTo>
                <a:lnTo>
                  <a:pt x="4990044" y="4064000"/>
                </a:lnTo>
                <a:lnTo>
                  <a:pt x="4997634" y="3981544"/>
                </a:lnTo>
                <a:cubicBezTo>
                  <a:pt x="5009976" y="3822648"/>
                  <a:pt x="5013469" y="3669720"/>
                  <a:pt x="5009021" y="3622215"/>
                </a:cubicBezTo>
                <a:cubicBezTo>
                  <a:pt x="4926167" y="3665848"/>
                  <a:pt x="4832032" y="3686316"/>
                  <a:pt x="4737888" y="3669486"/>
                </a:cubicBezTo>
                <a:cubicBezTo>
                  <a:pt x="4673978" y="3658092"/>
                  <a:pt x="4620125" y="3630261"/>
                  <a:pt x="4573911" y="3593229"/>
                </a:cubicBezTo>
                <a:cubicBezTo>
                  <a:pt x="4572765" y="3742386"/>
                  <a:pt x="4492595" y="3863304"/>
                  <a:pt x="4354256" y="3938888"/>
                </a:cubicBezTo>
                <a:cubicBezTo>
                  <a:pt x="4277046" y="3981170"/>
                  <a:pt x="4194103" y="4011311"/>
                  <a:pt x="4115850" y="4051210"/>
                </a:cubicBezTo>
                <a:lnTo>
                  <a:pt x="4094688" y="4064000"/>
                </a:lnTo>
                <a:lnTo>
                  <a:pt x="3872766" y="4064000"/>
                </a:lnTo>
                <a:lnTo>
                  <a:pt x="3895721" y="4034061"/>
                </a:lnTo>
                <a:cubicBezTo>
                  <a:pt x="3972296" y="3955505"/>
                  <a:pt x="4112136" y="3912080"/>
                  <a:pt x="4196875" y="3873548"/>
                </a:cubicBezTo>
                <a:cubicBezTo>
                  <a:pt x="4364780" y="3797394"/>
                  <a:pt x="4451645" y="3714348"/>
                  <a:pt x="4489248" y="3528557"/>
                </a:cubicBezTo>
                <a:cubicBezTo>
                  <a:pt x="4490393" y="3522821"/>
                  <a:pt x="4407731" y="3364968"/>
                  <a:pt x="4383243" y="3283259"/>
                </a:cubicBezTo>
                <a:cubicBezTo>
                  <a:pt x="4356459" y="3193809"/>
                  <a:pt x="4495849" y="3155828"/>
                  <a:pt x="4522446" y="3244900"/>
                </a:cubicBezTo>
                <a:cubicBezTo>
                  <a:pt x="4560138" y="3370321"/>
                  <a:pt x="4632178" y="3510768"/>
                  <a:pt x="4776351" y="3530184"/>
                </a:cubicBezTo>
                <a:cubicBezTo>
                  <a:pt x="4878045" y="3543863"/>
                  <a:pt x="4983289" y="3486078"/>
                  <a:pt x="5048432" y="3411654"/>
                </a:cubicBezTo>
                <a:cubicBezTo>
                  <a:pt x="5118472" y="3331671"/>
                  <a:pt x="5156827" y="3221178"/>
                  <a:pt x="5118280" y="3117272"/>
                </a:cubicBezTo>
                <a:cubicBezTo>
                  <a:pt x="5093108" y="3049444"/>
                  <a:pt x="5040499" y="2988695"/>
                  <a:pt x="4982134" y="2946693"/>
                </a:cubicBezTo>
                <a:cubicBezTo>
                  <a:pt x="4910005" y="2894846"/>
                  <a:pt x="4809928" y="2863087"/>
                  <a:pt x="4752143" y="2795924"/>
                </a:cubicBezTo>
                <a:cubicBezTo>
                  <a:pt x="4738183" y="2779659"/>
                  <a:pt x="4740852" y="2747890"/>
                  <a:pt x="4766014" y="2743299"/>
                </a:cubicBezTo>
                <a:cubicBezTo>
                  <a:pt x="4833753" y="2731158"/>
                  <a:pt x="4908088" y="2749709"/>
                  <a:pt x="4978024" y="2786068"/>
                </a:cubicBezTo>
                <a:cubicBezTo>
                  <a:pt x="4964050" y="2627926"/>
                  <a:pt x="4945784" y="2467198"/>
                  <a:pt x="4887999" y="2319102"/>
                </a:cubicBezTo>
                <a:cubicBezTo>
                  <a:pt x="4806964" y="2111407"/>
                  <a:pt x="4674563" y="2009039"/>
                  <a:pt x="4471833" y="1927429"/>
                </a:cubicBezTo>
                <a:cubicBezTo>
                  <a:pt x="4426867" y="1909351"/>
                  <a:pt x="4432038" y="1844866"/>
                  <a:pt x="4483413" y="1841902"/>
                </a:cubicBezTo>
                <a:cubicBezTo>
                  <a:pt x="4554303" y="1837788"/>
                  <a:pt x="4617161" y="1846778"/>
                  <a:pt x="4673698" y="1865245"/>
                </a:cubicBezTo>
                <a:cubicBezTo>
                  <a:pt x="4674563" y="1694759"/>
                  <a:pt x="4663272" y="1514326"/>
                  <a:pt x="4587693" y="1360680"/>
                </a:cubicBezTo>
                <a:cubicBezTo>
                  <a:pt x="4519001" y="1220808"/>
                  <a:pt x="4419695" y="1112994"/>
                  <a:pt x="4317897" y="1000201"/>
                </a:cubicBezTo>
                <a:cubicBezTo>
                  <a:pt x="4315990" y="999719"/>
                  <a:pt x="4314653" y="1000201"/>
                  <a:pt x="4312834" y="999528"/>
                </a:cubicBezTo>
                <a:cubicBezTo>
                  <a:pt x="4104078" y="928156"/>
                  <a:pt x="3827214" y="885967"/>
                  <a:pt x="3666107" y="719980"/>
                </a:cubicBezTo>
                <a:cubicBezTo>
                  <a:pt x="3530825" y="580589"/>
                  <a:pt x="3473423" y="416037"/>
                  <a:pt x="3261703" y="381506"/>
                </a:cubicBezTo>
                <a:cubicBezTo>
                  <a:pt x="3217125" y="374237"/>
                  <a:pt x="3221426" y="306114"/>
                  <a:pt x="3261703" y="295880"/>
                </a:cubicBezTo>
                <a:cubicBezTo>
                  <a:pt x="3419462" y="255796"/>
                  <a:pt x="3530162" y="337976"/>
                  <a:pt x="3620467" y="462340"/>
                </a:cubicBezTo>
                <a:cubicBezTo>
                  <a:pt x="3633675" y="480610"/>
                  <a:pt x="3647826" y="495538"/>
                  <a:pt x="3661698" y="511808"/>
                </a:cubicBezTo>
                <a:cubicBezTo>
                  <a:pt x="3731064" y="436416"/>
                  <a:pt x="3830178" y="389248"/>
                  <a:pt x="3932064" y="377771"/>
                </a:cubicBezTo>
                <a:cubicBezTo>
                  <a:pt x="4008980" y="369164"/>
                  <a:pt x="4024198" y="495067"/>
                  <a:pt x="3950143" y="511710"/>
                </a:cubicBezTo>
                <a:cubicBezTo>
                  <a:pt x="3873900" y="528835"/>
                  <a:pt x="3805778" y="557438"/>
                  <a:pt x="3737660" y="590351"/>
                </a:cubicBezTo>
                <a:cubicBezTo>
                  <a:pt x="3901549" y="736727"/>
                  <a:pt x="4099108" y="790491"/>
                  <a:pt x="4322877" y="864256"/>
                </a:cubicBezTo>
                <a:cubicBezTo>
                  <a:pt x="4279631" y="702668"/>
                  <a:pt x="4262506" y="536779"/>
                  <a:pt x="4163869" y="393839"/>
                </a:cubicBezTo>
                <a:cubicBezTo>
                  <a:pt x="4066765" y="253013"/>
                  <a:pt x="3944981" y="135157"/>
                  <a:pt x="3834193" y="5617"/>
                </a:cubicBezTo>
                <a:close/>
                <a:moveTo>
                  <a:pt x="2867213" y="0"/>
                </a:moveTo>
                <a:lnTo>
                  <a:pt x="3000919" y="0"/>
                </a:lnTo>
                <a:lnTo>
                  <a:pt x="3003615" y="17495"/>
                </a:lnTo>
                <a:cubicBezTo>
                  <a:pt x="3006461" y="66370"/>
                  <a:pt x="3004741" y="116644"/>
                  <a:pt x="2997663" y="165102"/>
                </a:cubicBezTo>
                <a:cubicBezTo>
                  <a:pt x="3076107" y="154190"/>
                  <a:pt x="3151401" y="118799"/>
                  <a:pt x="3191776" y="46759"/>
                </a:cubicBezTo>
                <a:lnTo>
                  <a:pt x="3210854" y="0"/>
                </a:lnTo>
                <a:lnTo>
                  <a:pt x="3341181" y="0"/>
                </a:lnTo>
                <a:lnTo>
                  <a:pt x="3336719" y="30569"/>
                </a:lnTo>
                <a:cubicBezTo>
                  <a:pt x="3325765" y="66263"/>
                  <a:pt x="3309614" y="99088"/>
                  <a:pt x="3289165" y="125587"/>
                </a:cubicBezTo>
                <a:cubicBezTo>
                  <a:pt x="3209575" y="228717"/>
                  <a:pt x="3096487" y="275314"/>
                  <a:pt x="2976522" y="255417"/>
                </a:cubicBezTo>
                <a:cubicBezTo>
                  <a:pt x="2933079" y="388973"/>
                  <a:pt x="2836369" y="488175"/>
                  <a:pt x="2661096" y="466842"/>
                </a:cubicBezTo>
                <a:cubicBezTo>
                  <a:pt x="2622348" y="462153"/>
                  <a:pt x="2610384" y="408969"/>
                  <a:pt x="2651816" y="396336"/>
                </a:cubicBezTo>
                <a:cubicBezTo>
                  <a:pt x="2834857" y="340154"/>
                  <a:pt x="2874108" y="207015"/>
                  <a:pt x="2871513" y="53350"/>
                </a:cubicBezTo>
                <a:close/>
                <a:moveTo>
                  <a:pt x="1937173" y="0"/>
                </a:moveTo>
                <a:lnTo>
                  <a:pt x="2097276" y="0"/>
                </a:lnTo>
                <a:lnTo>
                  <a:pt x="2119789" y="108939"/>
                </a:lnTo>
                <a:cubicBezTo>
                  <a:pt x="2236893" y="18151"/>
                  <a:pt x="2385947" y="-15052"/>
                  <a:pt x="2526867" y="91907"/>
                </a:cubicBezTo>
                <a:cubicBezTo>
                  <a:pt x="2557382" y="115058"/>
                  <a:pt x="2546573" y="158014"/>
                  <a:pt x="2507825" y="162133"/>
                </a:cubicBezTo>
                <a:cubicBezTo>
                  <a:pt x="2389383" y="174760"/>
                  <a:pt x="2254874" y="136111"/>
                  <a:pt x="2162366" y="235987"/>
                </a:cubicBezTo>
                <a:cubicBezTo>
                  <a:pt x="2085056" y="319696"/>
                  <a:pt x="2045453" y="429717"/>
                  <a:pt x="2028136" y="541266"/>
                </a:cubicBezTo>
                <a:cubicBezTo>
                  <a:pt x="2002021" y="709648"/>
                  <a:pt x="2006130" y="887113"/>
                  <a:pt x="2045453" y="1054629"/>
                </a:cubicBezTo>
                <a:cubicBezTo>
                  <a:pt x="2114244" y="942888"/>
                  <a:pt x="2194409" y="837939"/>
                  <a:pt x="2279077" y="737872"/>
                </a:cubicBezTo>
                <a:cubicBezTo>
                  <a:pt x="2332374" y="674734"/>
                  <a:pt x="2420390" y="765137"/>
                  <a:pt x="2369107" y="827995"/>
                </a:cubicBezTo>
                <a:cubicBezTo>
                  <a:pt x="2259755" y="962122"/>
                  <a:pt x="2064967" y="1288065"/>
                  <a:pt x="2050998" y="1292283"/>
                </a:cubicBezTo>
                <a:cubicBezTo>
                  <a:pt x="2071475" y="1433772"/>
                  <a:pt x="2093383" y="1839415"/>
                  <a:pt x="2096927" y="1901889"/>
                </a:cubicBezTo>
                <a:cubicBezTo>
                  <a:pt x="2187906" y="1834249"/>
                  <a:pt x="2311322" y="1807361"/>
                  <a:pt x="2420291" y="1829559"/>
                </a:cubicBezTo>
                <a:cubicBezTo>
                  <a:pt x="2514716" y="1848695"/>
                  <a:pt x="2473574" y="1987894"/>
                  <a:pt x="2380968" y="1972203"/>
                </a:cubicBezTo>
                <a:cubicBezTo>
                  <a:pt x="2264827" y="1952690"/>
                  <a:pt x="2181212" y="1996018"/>
                  <a:pt x="2089746" y="2052089"/>
                </a:cubicBezTo>
                <a:cubicBezTo>
                  <a:pt x="2088886" y="2057539"/>
                  <a:pt x="2089072" y="2063571"/>
                  <a:pt x="2087647" y="2068933"/>
                </a:cubicBezTo>
                <a:cubicBezTo>
                  <a:pt x="2087549" y="2069214"/>
                  <a:pt x="2102374" y="2192241"/>
                  <a:pt x="2076641" y="2256052"/>
                </a:cubicBezTo>
                <a:cubicBezTo>
                  <a:pt x="2033971" y="2362058"/>
                  <a:pt x="1967584" y="2611754"/>
                  <a:pt x="1952174" y="2620946"/>
                </a:cubicBezTo>
                <a:cubicBezTo>
                  <a:pt x="2005747" y="2760336"/>
                  <a:pt x="2021918" y="2909199"/>
                  <a:pt x="2027375" y="3059206"/>
                </a:cubicBezTo>
                <a:cubicBezTo>
                  <a:pt x="2371024" y="2793048"/>
                  <a:pt x="2901321" y="3183954"/>
                  <a:pt x="3184693" y="2800992"/>
                </a:cubicBezTo>
                <a:cubicBezTo>
                  <a:pt x="3235297" y="2732682"/>
                  <a:pt x="3343691" y="2791141"/>
                  <a:pt x="3301026" y="2869010"/>
                </a:cubicBezTo>
                <a:cubicBezTo>
                  <a:pt x="3004072" y="3409924"/>
                  <a:pt x="2332271" y="2785395"/>
                  <a:pt x="2022685" y="3232277"/>
                </a:cubicBezTo>
                <a:cubicBezTo>
                  <a:pt x="1951894" y="3319235"/>
                  <a:pt x="2017037" y="3813084"/>
                  <a:pt x="2690274" y="3666802"/>
                </a:cubicBezTo>
                <a:cubicBezTo>
                  <a:pt x="2986274" y="3548081"/>
                  <a:pt x="3160677" y="3291778"/>
                  <a:pt x="3327048" y="3033184"/>
                </a:cubicBezTo>
                <a:cubicBezTo>
                  <a:pt x="3370289" y="2965927"/>
                  <a:pt x="3476102" y="3026671"/>
                  <a:pt x="3434680" y="3096229"/>
                </a:cubicBezTo>
                <a:cubicBezTo>
                  <a:pt x="3198653" y="3492586"/>
                  <a:pt x="2892994" y="3856423"/>
                  <a:pt x="2391202" y="3827437"/>
                </a:cubicBezTo>
                <a:cubicBezTo>
                  <a:pt x="2258418" y="3819685"/>
                  <a:pt x="2127250" y="3767061"/>
                  <a:pt x="2030717" y="3684689"/>
                </a:cubicBezTo>
                <a:cubicBezTo>
                  <a:pt x="2044208" y="3776678"/>
                  <a:pt x="2061212" y="3868474"/>
                  <a:pt x="2074701" y="3960402"/>
                </a:cubicBezTo>
                <a:lnTo>
                  <a:pt x="2087249" y="4064000"/>
                </a:lnTo>
                <a:lnTo>
                  <a:pt x="1967384" y="4064000"/>
                </a:lnTo>
                <a:lnTo>
                  <a:pt x="1950945" y="3936605"/>
                </a:lnTo>
                <a:cubicBezTo>
                  <a:pt x="1933329" y="3812700"/>
                  <a:pt x="1917066" y="3688949"/>
                  <a:pt x="1929504" y="3564051"/>
                </a:cubicBezTo>
                <a:cubicBezTo>
                  <a:pt x="1872958" y="3465709"/>
                  <a:pt x="1858894" y="3346879"/>
                  <a:pt x="1916488" y="3218976"/>
                </a:cubicBezTo>
                <a:cubicBezTo>
                  <a:pt x="1915151" y="3213903"/>
                  <a:pt x="1881284" y="2810655"/>
                  <a:pt x="1855360" y="2614625"/>
                </a:cubicBezTo>
                <a:cubicBezTo>
                  <a:pt x="1770113" y="2575493"/>
                  <a:pt x="1696642" y="2636631"/>
                  <a:pt x="1605565" y="2612717"/>
                </a:cubicBezTo>
                <a:cubicBezTo>
                  <a:pt x="1562413" y="2601427"/>
                  <a:pt x="1547780" y="2532444"/>
                  <a:pt x="1592456" y="2511874"/>
                </a:cubicBezTo>
                <a:cubicBezTo>
                  <a:pt x="1682963" y="2470162"/>
                  <a:pt x="1767724" y="2441465"/>
                  <a:pt x="1854495" y="2458492"/>
                </a:cubicBezTo>
                <a:cubicBezTo>
                  <a:pt x="1868278" y="2390665"/>
                  <a:pt x="1887030" y="2324656"/>
                  <a:pt x="1912851" y="2258736"/>
                </a:cubicBezTo>
                <a:cubicBezTo>
                  <a:pt x="1927494" y="2221423"/>
                  <a:pt x="1974372" y="2144031"/>
                  <a:pt x="1937919" y="2107775"/>
                </a:cubicBezTo>
                <a:cubicBezTo>
                  <a:pt x="1854977" y="2025206"/>
                  <a:pt x="1730411" y="1969623"/>
                  <a:pt x="1616281" y="1953265"/>
                </a:cubicBezTo>
                <a:cubicBezTo>
                  <a:pt x="1498896" y="1936420"/>
                  <a:pt x="1389735" y="1922165"/>
                  <a:pt x="1305544" y="1832906"/>
                </a:cubicBezTo>
                <a:cubicBezTo>
                  <a:pt x="1281621" y="1807651"/>
                  <a:pt x="1305544" y="1769857"/>
                  <a:pt x="1338261" y="1776660"/>
                </a:cubicBezTo>
                <a:cubicBezTo>
                  <a:pt x="1502622" y="1811190"/>
                  <a:pt x="1689181" y="1788520"/>
                  <a:pt x="1842153" y="1866493"/>
                </a:cubicBezTo>
                <a:cubicBezTo>
                  <a:pt x="1872004" y="1881696"/>
                  <a:pt x="1907596" y="1898733"/>
                  <a:pt x="1942613" y="1918719"/>
                </a:cubicBezTo>
                <a:cubicBezTo>
                  <a:pt x="1929312" y="1784210"/>
                  <a:pt x="1948065" y="1630668"/>
                  <a:pt x="1940603" y="1514517"/>
                </a:cubicBezTo>
                <a:cubicBezTo>
                  <a:pt x="1924623" y="1266448"/>
                  <a:pt x="1906161" y="980205"/>
                  <a:pt x="1639521" y="885869"/>
                </a:cubicBezTo>
                <a:cubicBezTo>
                  <a:pt x="1603938" y="873153"/>
                  <a:pt x="1593508" y="809243"/>
                  <a:pt x="1639521" y="802735"/>
                </a:cubicBezTo>
                <a:cubicBezTo>
                  <a:pt x="1738738" y="788766"/>
                  <a:pt x="1816799" y="821488"/>
                  <a:pt x="1877455" y="878698"/>
                </a:cubicBezTo>
                <a:cubicBezTo>
                  <a:pt x="1859568" y="695968"/>
                  <a:pt x="1874776" y="507399"/>
                  <a:pt x="1938013" y="351174"/>
                </a:cubicBezTo>
                <a:cubicBezTo>
                  <a:pt x="1956863" y="304581"/>
                  <a:pt x="1983652" y="258465"/>
                  <a:pt x="2015701" y="215991"/>
                </a:cubicBezTo>
                <a:cubicBezTo>
                  <a:pt x="2006892" y="155915"/>
                  <a:pt x="1950458" y="15753"/>
                  <a:pt x="1940505" y="3508"/>
                </a:cubicBezTo>
                <a:close/>
                <a:moveTo>
                  <a:pt x="847122" y="0"/>
                </a:moveTo>
                <a:lnTo>
                  <a:pt x="982618" y="0"/>
                </a:lnTo>
                <a:lnTo>
                  <a:pt x="981989" y="3125"/>
                </a:lnTo>
                <a:lnTo>
                  <a:pt x="987222" y="0"/>
                </a:lnTo>
                <a:lnTo>
                  <a:pt x="1206857" y="0"/>
                </a:lnTo>
                <a:lnTo>
                  <a:pt x="1204076" y="2921"/>
                </a:lnTo>
                <a:cubicBezTo>
                  <a:pt x="1005555" y="181585"/>
                  <a:pt x="637629" y="201764"/>
                  <a:pt x="490823" y="451251"/>
                </a:cubicBezTo>
                <a:cubicBezTo>
                  <a:pt x="466807" y="491999"/>
                  <a:pt x="407778" y="463967"/>
                  <a:pt x="416960" y="420053"/>
                </a:cubicBezTo>
                <a:cubicBezTo>
                  <a:pt x="459537" y="216571"/>
                  <a:pt x="639499" y="145770"/>
                  <a:pt x="817628" y="75072"/>
                </a:cubicBezTo>
                <a:cubicBezTo>
                  <a:pt x="820929" y="56416"/>
                  <a:pt x="829228" y="39148"/>
                  <a:pt x="838007" y="21605"/>
                </a:cubicBezTo>
                <a:close/>
                <a:moveTo>
                  <a:pt x="123293" y="0"/>
                </a:moveTo>
                <a:lnTo>
                  <a:pt x="515199" y="0"/>
                </a:lnTo>
                <a:lnTo>
                  <a:pt x="499003" y="17667"/>
                </a:lnTo>
                <a:cubicBezTo>
                  <a:pt x="367477" y="144110"/>
                  <a:pt x="188478" y="211788"/>
                  <a:pt x="38690" y="318124"/>
                </a:cubicBezTo>
                <a:lnTo>
                  <a:pt x="0" y="349141"/>
                </a:lnTo>
                <a:lnTo>
                  <a:pt x="0" y="175450"/>
                </a:lnTo>
                <a:lnTo>
                  <a:pt x="98570" y="107887"/>
                </a:lnTo>
                <a:close/>
              </a:path>
            </a:pathLst>
          </a:custGeom>
          <a:solidFill>
            <a:schemeClr val="accent3"/>
          </a:solidFill>
          <a:ln w="9525" cap="flat">
            <a:noFill/>
            <a:prstDash val="solid"/>
            <a:miter/>
          </a:ln>
          <a:effectLst>
            <a:outerShdw blurRad="50800" dist="38100" algn="l" rotWithShape="0">
              <a:schemeClr val="tx1">
                <a:alpha val="26000"/>
              </a:schemeClr>
            </a:outerShdw>
          </a:effectLst>
        </p:spPr>
        <p:txBody>
          <a:bodyPr wrap="square" rtlCol="0" anchor="ctr">
            <a:noAutofit/>
          </a:bodyPr>
          <a:lstStyle/>
          <a:p>
            <a:endParaRPr lang="en-US" sz="1800" dirty="0">
              <a:solidFill>
                <a:schemeClr val="tx1">
                  <a:lumMod val="75000"/>
                  <a:lumOff val="25000"/>
                </a:schemeClr>
              </a:solidFill>
            </a:endParaRPr>
          </a:p>
        </p:txBody>
      </p:sp>
      <p:sp>
        <p:nvSpPr>
          <p:cNvPr id="24" name="Rectangle 23">
            <a:extLst>
              <a:ext uri="{FF2B5EF4-FFF2-40B4-BE49-F238E27FC236}">
                <a16:creationId xmlns:a16="http://schemas.microsoft.com/office/drawing/2014/main" id="{CEB452F2-D3AB-4407-B1D1-04A4A3064ED0}"/>
              </a:ext>
            </a:extLst>
          </p:cNvPr>
          <p:cNvSpPr/>
          <p:nvPr userDrawn="1"/>
        </p:nvSpPr>
        <p:spPr>
          <a:xfrm>
            <a:off x="1" y="5425440"/>
            <a:ext cx="12191999" cy="711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
        <p:nvSpPr>
          <p:cNvPr id="2" name="1 Título"/>
          <p:cNvSpPr>
            <a:spLocks noGrp="1"/>
          </p:cNvSpPr>
          <p:nvPr>
            <p:ph type="title"/>
          </p:nvPr>
        </p:nvSpPr>
        <p:spPr>
          <a:xfrm flipH="1">
            <a:off x="7030726" y="2497277"/>
            <a:ext cx="4573897" cy="1362075"/>
          </a:xfrm>
          <a:prstGeom prst="rect">
            <a:avLst/>
          </a:prstGeom>
        </p:spPr>
        <p:txBody>
          <a:bodyPr lIns="91440" anchor="b"/>
          <a:lstStyle>
            <a:lvl1pPr algn="l">
              <a:defRPr sz="2800" b="1" cap="all" baseline="0">
                <a:solidFill>
                  <a:schemeClr val="bg1"/>
                </a:solidFill>
              </a:defRPr>
            </a:lvl1pPr>
          </a:lstStyle>
          <a:p>
            <a:r>
              <a:rPr lang="en-US" dirty="0"/>
              <a:t>Click to edit Master title style</a:t>
            </a:r>
            <a:endParaRPr lang="es-AR" dirty="0"/>
          </a:p>
        </p:txBody>
      </p:sp>
      <p:sp>
        <p:nvSpPr>
          <p:cNvPr id="3" name="2 Marcador de texto"/>
          <p:cNvSpPr>
            <a:spLocks noGrp="1"/>
          </p:cNvSpPr>
          <p:nvPr>
            <p:ph type="body" idx="1"/>
          </p:nvPr>
        </p:nvSpPr>
        <p:spPr>
          <a:xfrm flipH="1">
            <a:off x="7030725" y="3951109"/>
            <a:ext cx="4573899" cy="581660"/>
          </a:xfrm>
        </p:spPr>
        <p:txBody>
          <a:bodyPr lIns="91440"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pic>
        <p:nvPicPr>
          <p:cNvPr id="13" name="Picture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87375" y="6251930"/>
            <a:ext cx="1920298" cy="467909"/>
          </a:xfrm>
          <a:prstGeom prst="rect">
            <a:avLst/>
          </a:prstGeom>
        </p:spPr>
      </p:pic>
    </p:spTree>
    <p:extLst>
      <p:ext uri="{BB962C8B-B14F-4D97-AF65-F5344CB8AC3E}">
        <p14:creationId xmlns:p14="http://schemas.microsoft.com/office/powerpoint/2010/main" val="547146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ólo el título">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4" imgW="216" imgH="216" progId="TCLayout.ActiveDocument.1">
                  <p:embed/>
                </p:oleObj>
              </mc:Choice>
              <mc:Fallback>
                <p:oleObj name="think-cell Slide" r:id="rId4" imgW="216" imgH="216" progId="TCLayout.ActiveDocument.1">
                  <p:embed/>
                  <p:pic>
                    <p:nvPicPr>
                      <p:cNvPr id="6" name="Object 5" hidden="1"/>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C3AA3AE-E853-430A-B806-971445E847D5}"/>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600" b="1" i="0" baseline="0" dirty="0">
              <a:latin typeface="Calibri" panose="020F0502020204030204" pitchFamily="34" charset="0"/>
              <a:ea typeface="+mj-ea"/>
              <a:cs typeface="+mj-cs"/>
              <a:sym typeface="Calibri" panose="020F0502020204030204" pitchFamily="34" charset="0"/>
            </a:endParaRPr>
          </a:p>
        </p:txBody>
      </p:sp>
      <p:sp>
        <p:nvSpPr>
          <p:cNvPr id="7" name="Title 6">
            <a:extLst>
              <a:ext uri="{FF2B5EF4-FFF2-40B4-BE49-F238E27FC236}">
                <a16:creationId xmlns:a16="http://schemas.microsoft.com/office/drawing/2014/main" id="{180432EF-C0A8-410C-938C-C8862E7D6AFB}"/>
              </a:ext>
            </a:extLst>
          </p:cNvPr>
          <p:cNvSpPr>
            <a:spLocks noGrp="1"/>
          </p:cNvSpPr>
          <p:nvPr>
            <p:ph type="title"/>
          </p:nvPr>
        </p:nvSpPr>
        <p:spPr>
          <a:xfrm>
            <a:off x="601342" y="266702"/>
            <a:ext cx="11003282" cy="811212"/>
          </a:xfrm>
        </p:spPr>
        <p:txBody>
          <a:bodyPr anchor="t"/>
          <a:lstStyle>
            <a:lvl1pPr>
              <a:lnSpc>
                <a:spcPct val="90000"/>
              </a:lnSpc>
              <a:defRPr/>
            </a:lvl1pPr>
          </a:lstStyle>
          <a:p>
            <a:r>
              <a:rPr lang="en-US" dirty="0"/>
              <a:t>Click to edit Master title style</a:t>
            </a:r>
            <a:endParaRPr lang="en-IN" dirty="0"/>
          </a:p>
        </p:txBody>
      </p:sp>
    </p:spTree>
    <p:extLst>
      <p:ext uri="{BB962C8B-B14F-4D97-AF65-F5344CB8AC3E}">
        <p14:creationId xmlns:p14="http://schemas.microsoft.com/office/powerpoint/2010/main" val="2472616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D6581B-C2FC-4EBA-9095-690A3F9D0D98}"/>
              </a:ext>
            </a:extLst>
          </p:cNvPr>
          <p:cNvSpPr/>
          <p:nvPr userDrawn="1"/>
        </p:nvSpPr>
        <p:spPr>
          <a:xfrm>
            <a:off x="0" y="743364"/>
            <a:ext cx="12188952" cy="45720"/>
          </a:xfrm>
          <a:prstGeom prst="rect">
            <a:avLst/>
          </a:prstGeom>
          <a:solidFill>
            <a:srgbClr val="A2AAA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15" name="Text Placeholder 14">
            <a:extLst>
              <a:ext uri="{FF2B5EF4-FFF2-40B4-BE49-F238E27FC236}">
                <a16:creationId xmlns:a16="http://schemas.microsoft.com/office/drawing/2014/main" id="{8ED00FF1-2006-4577-ABE5-28264C7D995E}"/>
              </a:ext>
            </a:extLst>
          </p:cNvPr>
          <p:cNvSpPr>
            <a:spLocks noGrp="1"/>
          </p:cNvSpPr>
          <p:nvPr>
            <p:ph type="body" sz="quarter" idx="13"/>
          </p:nvPr>
        </p:nvSpPr>
        <p:spPr>
          <a:xfrm>
            <a:off x="1508760" y="76923"/>
            <a:ext cx="9964256" cy="328402"/>
          </a:xfrm>
        </p:spPr>
        <p:txBody>
          <a:bodyPr anchor="ctr">
            <a:normAutofit/>
          </a:bodyPr>
          <a:lstStyle>
            <a:lvl1pPr algn="ctr">
              <a:buNone/>
              <a:defRPr sz="2000" b="1">
                <a:solidFill>
                  <a:schemeClr val="accent1"/>
                </a:solidFill>
              </a:defRPr>
            </a:lvl1pPr>
          </a:lstStyle>
          <a:p>
            <a:pPr lvl="0"/>
            <a:r>
              <a:rPr lang="en-US" dirty="0"/>
              <a:t>Click to edit Master text styles</a:t>
            </a:r>
          </a:p>
        </p:txBody>
      </p:sp>
      <p:sp>
        <p:nvSpPr>
          <p:cNvPr id="17" name="Text Placeholder 16">
            <a:extLst>
              <a:ext uri="{FF2B5EF4-FFF2-40B4-BE49-F238E27FC236}">
                <a16:creationId xmlns:a16="http://schemas.microsoft.com/office/drawing/2014/main" id="{2F4E210A-5EAB-49A6-A7B8-9B7354E1F2A2}"/>
              </a:ext>
            </a:extLst>
          </p:cNvPr>
          <p:cNvSpPr>
            <a:spLocks noGrp="1"/>
          </p:cNvSpPr>
          <p:nvPr>
            <p:ph type="body" sz="quarter" idx="14"/>
          </p:nvPr>
        </p:nvSpPr>
        <p:spPr>
          <a:xfrm>
            <a:off x="2459908" y="409861"/>
            <a:ext cx="8061960" cy="307777"/>
          </a:xfrm>
        </p:spPr>
        <p:txBody>
          <a:bodyPr lIns="0" tIns="0" rIns="0" bIns="0" anchor="ctr"/>
          <a:lstStyle>
            <a:lvl1pPr marL="0" indent="0" algn="ctr">
              <a:buFont typeface="Arial" panose="020B0604020202020204" pitchFamily="34" charset="0"/>
              <a:buNone/>
              <a:defRPr/>
            </a:lvl1pPr>
          </a:lstStyle>
          <a:p>
            <a:pPr lvl="0"/>
            <a:r>
              <a:rPr lang="en-US" dirty="0"/>
              <a:t>Click to edit Master text styles</a:t>
            </a:r>
          </a:p>
        </p:txBody>
      </p:sp>
      <p:sp>
        <p:nvSpPr>
          <p:cNvPr id="18" name="Rectangle 17">
            <a:extLst>
              <a:ext uri="{FF2B5EF4-FFF2-40B4-BE49-F238E27FC236}">
                <a16:creationId xmlns:a16="http://schemas.microsoft.com/office/drawing/2014/main" id="{321061CD-EA49-4961-9F8C-A5FB10B59781}"/>
              </a:ext>
            </a:extLst>
          </p:cNvPr>
          <p:cNvSpPr/>
          <p:nvPr userDrawn="1"/>
        </p:nvSpPr>
        <p:spPr>
          <a:xfrm>
            <a:off x="0" y="6134100"/>
            <a:ext cx="12188952" cy="723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23" name="Picture 22">
            <a:extLst>
              <a:ext uri="{FF2B5EF4-FFF2-40B4-BE49-F238E27FC236}">
                <a16:creationId xmlns:a16="http://schemas.microsoft.com/office/drawing/2014/main" id="{9A213014-446B-4CEB-80BC-26805FA63D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0871" y="6610001"/>
            <a:ext cx="810738" cy="197548"/>
          </a:xfrm>
          <a:prstGeom prst="rect">
            <a:avLst/>
          </a:prstGeom>
        </p:spPr>
      </p:pic>
      <p:pic>
        <p:nvPicPr>
          <p:cNvPr id="2" name="Picture 1">
            <a:extLst>
              <a:ext uri="{FF2B5EF4-FFF2-40B4-BE49-F238E27FC236}">
                <a16:creationId xmlns:a16="http://schemas.microsoft.com/office/drawing/2014/main" id="{EEA2EB24-8CDC-45CC-A940-19D3B497E44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991" y="187135"/>
            <a:ext cx="1452769" cy="364874"/>
          </a:xfrm>
          <a:prstGeom prst="rect">
            <a:avLst/>
          </a:prstGeom>
        </p:spPr>
      </p:pic>
    </p:spTree>
    <p:extLst>
      <p:ext uri="{BB962C8B-B14F-4D97-AF65-F5344CB8AC3E}">
        <p14:creationId xmlns:p14="http://schemas.microsoft.com/office/powerpoint/2010/main" val="1323515820"/>
      </p:ext>
    </p:extLst>
  </p:cSld>
  <p:clrMapOvr>
    <a:masterClrMapping/>
  </p:clrMapOvr>
  <p:extLst>
    <p:ext uri="{DCECCB84-F9BA-43D5-87BE-67443E8EF086}">
      <p15:sldGuideLst xmlns:p15="http://schemas.microsoft.com/office/powerpoint/2012/main">
        <p15:guide id="1" orient="horz" pos="600">
          <p15:clr>
            <a:srgbClr val="547EBF"/>
          </p15:clr>
        </p15:guide>
        <p15:guide id="2" orient="horz" pos="3975">
          <p15:clr>
            <a:srgbClr val="547EBF"/>
          </p15:clr>
        </p15:guide>
        <p15:guide id="3" pos="106">
          <p15:clr>
            <a:srgbClr val="547EBF"/>
          </p15:clr>
        </p15:guide>
        <p15:guide id="4" pos="7571">
          <p15:clr>
            <a:srgbClr val="547EBF"/>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10" name="Footer Placeholder 9">
            <a:extLst>
              <a:ext uri="{FF2B5EF4-FFF2-40B4-BE49-F238E27FC236}">
                <a16:creationId xmlns:a16="http://schemas.microsoft.com/office/drawing/2014/main" id="{FB99EDB0-61B4-4D7F-B55C-9B6CC6F02CAA}"/>
              </a:ext>
            </a:extLst>
          </p:cNvPr>
          <p:cNvSpPr>
            <a:spLocks noGrp="1"/>
          </p:cNvSpPr>
          <p:nvPr>
            <p:ph type="ftr"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262626">
                  <a:lumMod val="75000"/>
                  <a:lumOff val="25000"/>
                </a:srgbClr>
              </a:solidFill>
              <a:effectLst/>
              <a:uLnTx/>
              <a:uFillTx/>
              <a:latin typeface="Calibri"/>
              <a:ea typeface="+mn-ea"/>
              <a:cs typeface="+mn-cs"/>
            </a:endParaRPr>
          </a:p>
        </p:txBody>
      </p:sp>
      <p:sp>
        <p:nvSpPr>
          <p:cNvPr id="11" name="Slide Number Placeholder 10">
            <a:extLst>
              <a:ext uri="{FF2B5EF4-FFF2-40B4-BE49-F238E27FC236}">
                <a16:creationId xmlns:a16="http://schemas.microsoft.com/office/drawing/2014/main" id="{0847A3C4-41F0-4E2B-8D49-CD63D887085C}"/>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FBC67C-EDC3-402A-B985-A40B21273AF8}" type="slidenum">
              <a:rPr kumimoji="0" lang="en-IN" sz="1000" b="0" i="0" u="none" strike="noStrike" kern="1200" cap="none" spc="0" normalizeH="0" baseline="0" noProof="0" smtClean="0">
                <a:ln>
                  <a:noFill/>
                </a:ln>
                <a:solidFill>
                  <a:srgbClr val="262626">
                    <a:lumMod val="75000"/>
                    <a:lumOff val="2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000" b="0" i="0" u="none" strike="noStrike" kern="1200" cap="none" spc="0" normalizeH="0" baseline="0" noProof="0" dirty="0">
              <a:ln>
                <a:noFill/>
              </a:ln>
              <a:solidFill>
                <a:srgbClr val="262626">
                  <a:lumMod val="75000"/>
                  <a:lumOff val="25000"/>
                </a:srgbClr>
              </a:solidFill>
              <a:effectLst/>
              <a:uLnTx/>
              <a:uFillTx/>
              <a:latin typeface="Calibri"/>
              <a:ea typeface="+mn-ea"/>
              <a:cs typeface="+mn-cs"/>
            </a:endParaRPr>
          </a:p>
        </p:txBody>
      </p:sp>
      <p:sp>
        <p:nvSpPr>
          <p:cNvPr id="3" name="Title 2">
            <a:extLst>
              <a:ext uri="{FF2B5EF4-FFF2-40B4-BE49-F238E27FC236}">
                <a16:creationId xmlns:a16="http://schemas.microsoft.com/office/drawing/2014/main" id="{38F6532D-C24F-472A-A76B-BC7E0AEC0E75}"/>
              </a:ext>
            </a:extLst>
          </p:cNvPr>
          <p:cNvSpPr>
            <a:spLocks noGrp="1"/>
          </p:cNvSpPr>
          <p:nvPr>
            <p:ph type="title"/>
          </p:nvPr>
        </p:nvSpPr>
        <p:spPr/>
        <p:txBody>
          <a:bodyPr tIns="0" rIns="0" bIns="0"/>
          <a:lstStyle>
            <a:lvl1pPr>
              <a:spcBef>
                <a:spcPts val="0"/>
              </a:spcBef>
              <a:spcAft>
                <a:spcPts val="0"/>
              </a:spcAft>
              <a:defRPr sz="2400">
                <a:solidFill>
                  <a:schemeClr val="accent1"/>
                </a:solidFill>
              </a:defRPr>
            </a:lvl1pPr>
          </a:lstStyle>
          <a:p>
            <a:r>
              <a:rPr lang="en-US" dirty="0"/>
              <a:t>Click to edit Master title style</a:t>
            </a:r>
            <a:endParaRPr lang="en-GB" dirty="0"/>
          </a:p>
        </p:txBody>
      </p:sp>
    </p:spTree>
    <p:extLst>
      <p:ext uri="{BB962C8B-B14F-4D97-AF65-F5344CB8AC3E}">
        <p14:creationId xmlns:p14="http://schemas.microsoft.com/office/powerpoint/2010/main" val="27960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1"/>
            </p:custDataLst>
            <p:extLst>
              <p:ext uri="{D42A27DB-BD31-4B8C-83A1-F6EECF244321}">
                <p14:modId xmlns:p14="http://schemas.microsoft.com/office/powerpoint/2010/main" val="515259274"/>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13" imgW="216" imgH="216" progId="TCLayout.ActiveDocument.1">
                  <p:embed/>
                </p:oleObj>
              </mc:Choice>
              <mc:Fallback>
                <p:oleObj name="think-cell Slide" r:id="rId13" imgW="216" imgH="216" progId="TCLayout.ActiveDocument.1">
                  <p:embed/>
                  <p:pic>
                    <p:nvPicPr>
                      <p:cNvPr id="9" name="Object 8" hidden="1"/>
                      <p:cNvPicPr/>
                      <p:nvPr/>
                    </p:nvPicPr>
                    <p:blipFill>
                      <a:blip r:embed="rId14"/>
                      <a:stretch>
                        <a:fillRect/>
                      </a:stretch>
                    </p:blipFill>
                    <p:spPr>
                      <a:xfrm>
                        <a:off x="2118" y="1589"/>
                        <a:ext cx="2116" cy="1587"/>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3210318-1076-4A38-AFE5-1BF6342DCC9F}"/>
              </a:ext>
            </a:extLst>
          </p:cNvPr>
          <p:cNvSpPr/>
          <p:nvPr userDrawn="1">
            <p:custDataLst>
              <p:tags r:id="rId1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2400" b="0" i="0" baseline="0" dirty="0">
              <a:latin typeface="Calibri" panose="020F0502020204030204" pitchFamily="34" charset="0"/>
              <a:ea typeface="+mj-ea"/>
              <a:cs typeface="+mj-cs"/>
              <a:sym typeface="Calibri" panose="020F0502020204030204" pitchFamily="34" charset="0"/>
            </a:endParaRPr>
          </a:p>
        </p:txBody>
      </p:sp>
      <p:sp>
        <p:nvSpPr>
          <p:cNvPr id="4" name="3 Marcador de fecha"/>
          <p:cNvSpPr>
            <a:spLocks noGrp="1"/>
          </p:cNvSpPr>
          <p:nvPr>
            <p:ph type="dt" sz="half" idx="2"/>
          </p:nvPr>
        </p:nvSpPr>
        <p:spPr>
          <a:xfrm>
            <a:off x="609600" y="6552962"/>
            <a:ext cx="2844800" cy="246221"/>
          </a:xfrm>
          <a:prstGeom prst="rect">
            <a:avLst/>
          </a:prstGeom>
        </p:spPr>
        <p:txBody>
          <a:bodyPr vert="horz" lIns="91440" tIns="45720" rIns="91440" bIns="45720" rtlCol="0" anchor="ctr">
            <a:spAutoFit/>
          </a:bodyPr>
          <a:lstStyle>
            <a:lvl1pPr algn="l">
              <a:defRPr sz="1000">
                <a:solidFill>
                  <a:schemeClr val="tx1">
                    <a:lumMod val="75000"/>
                    <a:lumOff val="25000"/>
                  </a:schemeClr>
                </a:solidFill>
              </a:defRPr>
            </a:lvl1pPr>
          </a:lstStyle>
          <a:p>
            <a:fld id="{7DCA911C-B195-4F0E-BE03-380873165EBF}" type="datetime1">
              <a:rPr lang="en-US" smtClean="0"/>
              <a:t>6/8/2023</a:t>
            </a:fld>
            <a:endParaRPr lang="es-AR" dirty="0"/>
          </a:p>
        </p:txBody>
      </p:sp>
      <p:sp>
        <p:nvSpPr>
          <p:cNvPr id="5" name="4 Marcador de pie de página"/>
          <p:cNvSpPr>
            <a:spLocks noGrp="1"/>
          </p:cNvSpPr>
          <p:nvPr>
            <p:ph type="ftr" sz="quarter" idx="3"/>
          </p:nvPr>
        </p:nvSpPr>
        <p:spPr>
          <a:xfrm>
            <a:off x="4165600" y="6552962"/>
            <a:ext cx="3860800" cy="246221"/>
          </a:xfrm>
          <a:prstGeom prst="rect">
            <a:avLst/>
          </a:prstGeom>
        </p:spPr>
        <p:txBody>
          <a:bodyPr vert="horz" lIns="91440" tIns="45720" rIns="91440" bIns="45720" rtlCol="0" anchor="ctr">
            <a:spAutoFit/>
          </a:bodyPr>
          <a:lstStyle>
            <a:lvl1pPr algn="ctr">
              <a:defRPr sz="1000">
                <a:solidFill>
                  <a:schemeClr val="tx1">
                    <a:lumMod val="75000"/>
                    <a:lumOff val="25000"/>
                  </a:schemeClr>
                </a:solidFill>
              </a:defRPr>
            </a:lvl1pPr>
          </a:lstStyle>
          <a:p>
            <a:endParaRPr lang="es-AR" dirty="0"/>
          </a:p>
        </p:txBody>
      </p:sp>
      <p:sp>
        <p:nvSpPr>
          <p:cNvPr id="6" name="5 Marcador de número de diapositiva"/>
          <p:cNvSpPr>
            <a:spLocks noGrp="1"/>
          </p:cNvSpPr>
          <p:nvPr>
            <p:ph type="sldNum" sz="quarter" idx="4"/>
          </p:nvPr>
        </p:nvSpPr>
        <p:spPr>
          <a:xfrm>
            <a:off x="9133840" y="6552962"/>
            <a:ext cx="2844800" cy="246221"/>
          </a:xfrm>
          <a:prstGeom prst="rect">
            <a:avLst/>
          </a:prstGeom>
        </p:spPr>
        <p:txBody>
          <a:bodyPr vert="horz" lIns="91440" tIns="45720" rIns="91440" bIns="45720" rtlCol="0" anchor="ctr">
            <a:spAutoFit/>
          </a:bodyPr>
          <a:lstStyle>
            <a:lvl1pPr algn="r">
              <a:defRPr sz="1000">
                <a:solidFill>
                  <a:schemeClr val="tx1">
                    <a:lumMod val="75000"/>
                    <a:lumOff val="25000"/>
                  </a:schemeClr>
                </a:solidFill>
              </a:defRPr>
            </a:lvl1pPr>
          </a:lstStyle>
          <a:p>
            <a:fld id="{7CC063AD-67C3-410C-8F69-9D3319DA6BA4}" type="slidenum">
              <a:rPr lang="es-AR" smtClean="0"/>
              <a:pPr/>
              <a:t>‹#›</a:t>
            </a:fld>
            <a:endParaRPr lang="es-AR" dirty="0"/>
          </a:p>
        </p:txBody>
      </p:sp>
      <p:sp>
        <p:nvSpPr>
          <p:cNvPr id="8" name="Rectangle 7"/>
          <p:cNvSpPr/>
          <p:nvPr/>
        </p:nvSpPr>
        <p:spPr>
          <a:xfrm>
            <a:off x="0" y="0"/>
            <a:ext cx="12173803" cy="62371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sz="1800" dirty="0">
              <a:solidFill>
                <a:srgbClr val="FFFFFF"/>
              </a:solidFill>
            </a:endParaRPr>
          </a:p>
        </p:txBody>
      </p:sp>
      <p:sp>
        <p:nvSpPr>
          <p:cNvPr id="3" name="2 Marcador de texto"/>
          <p:cNvSpPr>
            <a:spLocks noGrp="1"/>
          </p:cNvSpPr>
          <p:nvPr>
            <p:ph type="body" idx="1"/>
          </p:nvPr>
        </p:nvSpPr>
        <p:spPr>
          <a:xfrm>
            <a:off x="601342" y="1213164"/>
            <a:ext cx="11003283" cy="4913000"/>
          </a:xfrm>
          <a:prstGeom prst="rect">
            <a:avLst/>
          </a:prstGeom>
        </p:spPr>
        <p:txBody>
          <a:bodyPr vert="horz" lIns="0" tIns="45720" rIns="91440" bIns="45720" rtlCol="0">
            <a:normAutofit/>
          </a:bodyPr>
          <a:lstStyle/>
          <a:p>
            <a:pPr lvl="0"/>
            <a:r>
              <a:rPr lang="es-ES" dirty="0"/>
              <a:t>I </a:t>
            </a:r>
            <a:r>
              <a:rPr lang="es-ES" dirty="0" err="1"/>
              <a:t>love</a:t>
            </a:r>
            <a:r>
              <a:rPr lang="es-ES" dirty="0"/>
              <a:t> </a:t>
            </a:r>
            <a:r>
              <a:rPr lang="es-ES" dirty="0" err="1"/>
              <a:t>making</a:t>
            </a:r>
            <a:r>
              <a:rPr lang="es-ES" dirty="0"/>
              <a:t> </a:t>
            </a:r>
            <a:r>
              <a:rPr lang="es-ES" dirty="0" err="1"/>
              <a:t>slides</a:t>
            </a:r>
            <a:endParaRPr lang="es-ES" dirty="0"/>
          </a:p>
          <a:p>
            <a:pPr lvl="0"/>
            <a:r>
              <a:rPr lang="es-ES" dirty="0"/>
              <a:t>Segundo nivel</a:t>
            </a:r>
          </a:p>
          <a:p>
            <a:pPr lvl="2"/>
            <a:r>
              <a:rPr lang="es-ES" dirty="0"/>
              <a:t>Tercer nivel</a:t>
            </a:r>
          </a:p>
          <a:p>
            <a:pPr lvl="3"/>
            <a:r>
              <a:rPr lang="es-ES" dirty="0"/>
              <a:t>Cuarto nivel</a:t>
            </a:r>
          </a:p>
          <a:p>
            <a:pPr lvl="4"/>
            <a:r>
              <a:rPr lang="es-ES" dirty="0"/>
              <a:t>Quinto nivel</a:t>
            </a:r>
            <a:endParaRPr lang="es-AR" dirty="0"/>
          </a:p>
        </p:txBody>
      </p:sp>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09600" y="6295927"/>
            <a:ext cx="2065361" cy="503255"/>
          </a:xfrm>
          <a:prstGeom prst="rect">
            <a:avLst/>
          </a:prstGeom>
        </p:spPr>
      </p:pic>
      <p:sp>
        <p:nvSpPr>
          <p:cNvPr id="14" name="Rectangle 13"/>
          <p:cNvSpPr/>
          <p:nvPr userDrawn="1"/>
        </p:nvSpPr>
        <p:spPr>
          <a:xfrm>
            <a:off x="0" y="6308727"/>
            <a:ext cx="12192000" cy="549273"/>
          </a:xfrm>
          <a:prstGeom prst="rect">
            <a:avLst/>
          </a:prstGeom>
          <a:solidFill>
            <a:srgbClr val="51A0D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6" name="Rectangle 15"/>
          <p:cNvSpPr/>
          <p:nvPr userDrawn="1"/>
        </p:nvSpPr>
        <p:spPr>
          <a:xfrm>
            <a:off x="0" y="6245203"/>
            <a:ext cx="12191999" cy="71616"/>
          </a:xfrm>
          <a:prstGeom prst="rect">
            <a:avLst/>
          </a:prstGeom>
          <a:solidFill>
            <a:srgbClr val="A2AAA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17" name="Picture 16"/>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601343" y="6377426"/>
            <a:ext cx="1690323" cy="411872"/>
          </a:xfrm>
          <a:prstGeom prst="rect">
            <a:avLst/>
          </a:prstGeom>
        </p:spPr>
      </p:pic>
      <p:sp>
        <p:nvSpPr>
          <p:cNvPr id="13" name="Slide Number Placeholder 2">
            <a:extLst>
              <a:ext uri="{FF2B5EF4-FFF2-40B4-BE49-F238E27FC236}">
                <a16:creationId xmlns:a16="http://schemas.microsoft.com/office/drawing/2014/main" id="{2718AEE7-9FD8-4B1D-BE34-6F19D89BBFA5}"/>
              </a:ext>
            </a:extLst>
          </p:cNvPr>
          <p:cNvSpPr txBox="1">
            <a:spLocks/>
          </p:cNvSpPr>
          <p:nvPr userDrawn="1"/>
        </p:nvSpPr>
        <p:spPr>
          <a:xfrm>
            <a:off x="8737600" y="6412691"/>
            <a:ext cx="2844800" cy="30777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CC063AD-67C3-410C-8F69-9D3319DA6BA4}" type="slidenum">
              <a:rPr lang="es-AR" sz="1200" smtClean="0">
                <a:solidFill>
                  <a:schemeClr val="bg1"/>
                </a:solidFill>
              </a:rPr>
              <a:pPr algn="r"/>
              <a:t>‹#›</a:t>
            </a:fld>
            <a:endParaRPr lang="es-AR" sz="1200" dirty="0">
              <a:solidFill>
                <a:schemeClr val="bg1"/>
              </a:solidFill>
            </a:endParaRPr>
          </a:p>
        </p:txBody>
      </p:sp>
      <p:sp>
        <p:nvSpPr>
          <p:cNvPr id="2" name="Title Placeholder 1">
            <a:extLst>
              <a:ext uri="{FF2B5EF4-FFF2-40B4-BE49-F238E27FC236}">
                <a16:creationId xmlns:a16="http://schemas.microsoft.com/office/drawing/2014/main" id="{3DB45063-15DE-4379-9706-17FE4863FD1A}"/>
              </a:ext>
            </a:extLst>
          </p:cNvPr>
          <p:cNvSpPr>
            <a:spLocks noGrp="1"/>
          </p:cNvSpPr>
          <p:nvPr>
            <p:ph type="title"/>
          </p:nvPr>
        </p:nvSpPr>
        <p:spPr>
          <a:xfrm>
            <a:off x="601342" y="266701"/>
            <a:ext cx="11003282" cy="810661"/>
          </a:xfrm>
          <a:prstGeom prst="rect">
            <a:avLst/>
          </a:prstGeom>
        </p:spPr>
        <p:txBody>
          <a:bodyPr vert="horz" lIns="0" tIns="45720" rIns="91440" bIns="45720" rtlCol="0" anchor="t">
            <a:noAutofit/>
          </a:bodyPr>
          <a:lstStyle/>
          <a:p>
            <a:r>
              <a:rPr lang="en-US" dirty="0"/>
              <a:t>Click to edit Master title style</a:t>
            </a:r>
            <a:endParaRPr lang="en-IN" dirty="0"/>
          </a:p>
        </p:txBody>
      </p:sp>
    </p:spTree>
    <p:extLst>
      <p:ext uri="{BB962C8B-B14F-4D97-AF65-F5344CB8AC3E}">
        <p14:creationId xmlns:p14="http://schemas.microsoft.com/office/powerpoint/2010/main" val="3979711954"/>
      </p:ext>
    </p:extLst>
  </p:cSld>
  <p:clrMap bg1="lt1" tx1="dk1" bg2="lt2" tx2="dk2" accent1="accent1" accent2="accent2" accent3="accent3" accent4="accent4" accent5="accent5" accent6="accent6" hlink="hlink" folHlink="folHlink"/>
  <p:sldLayoutIdLst>
    <p:sldLayoutId id="2147483713" r:id="rId1"/>
    <p:sldLayoutId id="2147483720" r:id="rId2"/>
    <p:sldLayoutId id="2147483714" r:id="rId3"/>
    <p:sldLayoutId id="2147483715" r:id="rId4"/>
    <p:sldLayoutId id="2147483716" r:id="rId5"/>
    <p:sldLayoutId id="2147483717" r:id="rId6"/>
    <p:sldLayoutId id="2147483718" r:id="rId7"/>
    <p:sldLayoutId id="2147483721" r:id="rId8"/>
    <p:sldLayoutId id="2147483722" r:id="rId9"/>
  </p:sldLayoutIdLst>
  <p:hf hdr="0" ftr="0" dt="0"/>
  <p:txStyles>
    <p:titleStyle>
      <a:lvl1pPr algn="l" defTabSz="914400" rtl="0" eaLnBrk="1" latinLnBrk="0" hangingPunct="1">
        <a:spcBef>
          <a:spcPct val="0"/>
        </a:spcBef>
        <a:buNone/>
        <a:defRPr lang="es-AR" sz="2400" b="0" kern="1200" baseline="0" dirty="0">
          <a:solidFill>
            <a:srgbClr val="51A0D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1600" kern="1200">
          <a:solidFill>
            <a:schemeClr val="bg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bg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bg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bg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310">
          <p15:clr>
            <a:srgbClr val="F26B43"/>
          </p15:clr>
        </p15:guide>
        <p15:guide id="2" orient="horz" pos="3864">
          <p15:clr>
            <a:srgbClr val="F26B43"/>
          </p15:clr>
        </p15:guide>
        <p15:guide id="3" pos="370">
          <p15:clr>
            <a:srgbClr val="F26B43"/>
          </p15:clr>
        </p15:guide>
        <p15:guide id="4" orient="horz" pos="168">
          <p15:clr>
            <a:srgbClr val="F26B43"/>
          </p15:clr>
        </p15:guide>
        <p15:guide id="5" orient="horz" pos="758" userDrawn="1">
          <p15:clr>
            <a:srgbClr val="F26B43"/>
          </p15:clr>
        </p15:guide>
        <p15:guide id="6" orient="horz" pos="679"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oleObject" Target="../embeddings/oleObject8.bin"/><Relationship Id="rId7" Type="http://schemas.openxmlformats.org/officeDocument/2006/relationships/image" Target="../media/image16.emf"/><Relationship Id="rId2" Type="http://schemas.openxmlformats.org/officeDocument/2006/relationships/slideLayout" Target="../slideLayouts/slideLayout8.xml"/><Relationship Id="rId1" Type="http://schemas.openxmlformats.org/officeDocument/2006/relationships/tags" Target="../tags/tag16.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emf"/><Relationship Id="rId9" Type="http://schemas.openxmlformats.org/officeDocument/2006/relationships/image" Target="../media/image18.png"/></Relationships>
</file>

<file path=ppt/slides/_rels/slide1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image" Target="../media/image17.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9.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Object 32" hidden="1">
            <a:extLst>
              <a:ext uri="{FF2B5EF4-FFF2-40B4-BE49-F238E27FC236}">
                <a16:creationId xmlns:a16="http://schemas.microsoft.com/office/drawing/2014/main" id="{2D9AEBFD-34D2-795B-163C-3DE97E5987AC}"/>
              </a:ext>
            </a:extLst>
          </p:cNvPr>
          <p:cNvGraphicFramePr>
            <a:graphicFrameLocks noChangeAspect="1"/>
          </p:cNvGraphicFramePr>
          <p:nvPr>
            <p:custDataLst>
              <p:tags r:id="rId1"/>
            </p:custDataLst>
            <p:extLst>
              <p:ext uri="{D42A27DB-BD31-4B8C-83A1-F6EECF244321}">
                <p14:modId xmlns:p14="http://schemas.microsoft.com/office/powerpoint/2010/main" val="39749327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19" imgH="319" progId="TCLayout.ActiveDocument.1">
                  <p:embed/>
                </p:oleObj>
              </mc:Choice>
              <mc:Fallback>
                <p:oleObj name="think-cell Slide" r:id="rId3" imgW="319" imgH="319" progId="TCLayout.ActiveDocument.1">
                  <p:embed/>
                  <p:pic>
                    <p:nvPicPr>
                      <p:cNvPr id="33" name="Object 32" hidden="1">
                        <a:extLst>
                          <a:ext uri="{FF2B5EF4-FFF2-40B4-BE49-F238E27FC236}">
                            <a16:creationId xmlns:a16="http://schemas.microsoft.com/office/drawing/2014/main" id="{2D9AEBFD-34D2-795B-163C-3DE97E5987A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ext Placeholder 1">
            <a:extLst>
              <a:ext uri="{FF2B5EF4-FFF2-40B4-BE49-F238E27FC236}">
                <a16:creationId xmlns:a16="http://schemas.microsoft.com/office/drawing/2014/main" id="{1B374914-A93B-5571-F465-2705232595FE}"/>
              </a:ext>
            </a:extLst>
          </p:cNvPr>
          <p:cNvSpPr>
            <a:spLocks noGrp="1"/>
          </p:cNvSpPr>
          <p:nvPr>
            <p:ph type="body" sz="quarter" idx="13"/>
          </p:nvPr>
        </p:nvSpPr>
        <p:spPr/>
        <p:txBody>
          <a:bodyPr>
            <a:normAutofit fontScale="85000" lnSpcReduction="10000"/>
          </a:bodyPr>
          <a:lstStyle/>
          <a:p>
            <a:r>
              <a:rPr lang="en-US" dirty="0"/>
              <a:t>Metabolic Mechanism in Migraine: Tricaprilin, a Ketogenic Agent </a:t>
            </a:r>
          </a:p>
        </p:txBody>
      </p:sp>
      <p:sp>
        <p:nvSpPr>
          <p:cNvPr id="3" name="Text Placeholder 2">
            <a:extLst>
              <a:ext uri="{FF2B5EF4-FFF2-40B4-BE49-F238E27FC236}">
                <a16:creationId xmlns:a16="http://schemas.microsoft.com/office/drawing/2014/main" id="{BB18E766-CA1E-B9E2-0030-1B816A2A6865}"/>
              </a:ext>
            </a:extLst>
          </p:cNvPr>
          <p:cNvSpPr>
            <a:spLocks noGrp="1"/>
          </p:cNvSpPr>
          <p:nvPr>
            <p:ph type="body" sz="quarter" idx="14"/>
          </p:nvPr>
        </p:nvSpPr>
        <p:spPr/>
        <p:txBody>
          <a:bodyPr>
            <a:normAutofit fontScale="92500"/>
          </a:bodyPr>
          <a:lstStyle/>
          <a:p>
            <a:r>
              <a:rPr lang="en-US" dirty="0"/>
              <a:t>Lilian Chow</a:t>
            </a:r>
            <a:r>
              <a:rPr lang="en-US" baseline="30000" dirty="0"/>
              <a:t>*</a:t>
            </a:r>
            <a:r>
              <a:rPr lang="en-US" dirty="0"/>
              <a:t>, Julia Presanis DPhil*, Nikki McIntyre</a:t>
            </a:r>
            <a:r>
              <a:rPr lang="en-US" baseline="30000" dirty="0"/>
              <a:t>*</a:t>
            </a:r>
            <a:r>
              <a:rPr lang="en-US" dirty="0"/>
              <a:t>, Samuel Henderson PhD</a:t>
            </a:r>
            <a:r>
              <a:rPr lang="en-US" baseline="30000" dirty="0"/>
              <a:t>**</a:t>
            </a:r>
            <a:r>
              <a:rPr lang="en-US" dirty="0"/>
              <a:t>, Marc Cantillon MD**</a:t>
            </a:r>
          </a:p>
        </p:txBody>
      </p:sp>
      <p:sp>
        <p:nvSpPr>
          <p:cNvPr id="7" name="TextBox 6">
            <a:extLst>
              <a:ext uri="{FF2B5EF4-FFF2-40B4-BE49-F238E27FC236}">
                <a16:creationId xmlns:a16="http://schemas.microsoft.com/office/drawing/2014/main" id="{5F41A4D4-F8AF-08A4-D5DE-49EE50155170}"/>
              </a:ext>
            </a:extLst>
          </p:cNvPr>
          <p:cNvSpPr txBox="1"/>
          <p:nvPr/>
        </p:nvSpPr>
        <p:spPr>
          <a:xfrm>
            <a:off x="22883" y="6582959"/>
            <a:ext cx="5995507" cy="246221"/>
          </a:xfrm>
          <a:prstGeom prst="rect">
            <a:avLst/>
          </a:prstGeom>
          <a:noFill/>
        </p:spPr>
        <p:txBody>
          <a:bodyPr wrap="square" lIns="0" tIns="0" rIns="0" bIns="0">
            <a:spAutoFit/>
          </a:bodyPr>
          <a:lstStyle/>
          <a:p>
            <a:pPr>
              <a:spcBef>
                <a:spcPct val="0"/>
              </a:spcBef>
            </a:pPr>
            <a:r>
              <a:rPr lang="en-US" sz="800" i="1" dirty="0">
                <a:solidFill>
                  <a:schemeClr val="bg2"/>
                </a:solidFill>
                <a:ea typeface="+mj-ea"/>
                <a:cs typeface="+mj-cs"/>
              </a:rPr>
              <a:t>*Cerecin Pte Ltd, 72 Anson Road #06-01 Anson House, Singapore 079911; **Cerecin INC, 44 Cook Street, Suite 100-71 Denver, CO 80206, USA</a:t>
            </a:r>
          </a:p>
          <a:p>
            <a:pPr>
              <a:spcBef>
                <a:spcPct val="0"/>
              </a:spcBef>
            </a:pPr>
            <a:r>
              <a:rPr lang="en-US" sz="800" i="1" dirty="0">
                <a:solidFill>
                  <a:schemeClr val="bg2"/>
                </a:solidFill>
                <a:ea typeface="+mj-ea"/>
                <a:cs typeface="+mj-cs"/>
              </a:rPr>
              <a:t>This poster was previously presented at CNS Summit November 2022.</a:t>
            </a:r>
          </a:p>
        </p:txBody>
      </p:sp>
      <p:sp>
        <p:nvSpPr>
          <p:cNvPr id="13" name="Rectangle 12">
            <a:extLst>
              <a:ext uri="{FF2B5EF4-FFF2-40B4-BE49-F238E27FC236}">
                <a16:creationId xmlns:a16="http://schemas.microsoft.com/office/drawing/2014/main" id="{ED96F39C-90B7-8089-D31C-347C8BDCAEBF}"/>
              </a:ext>
            </a:extLst>
          </p:cNvPr>
          <p:cNvSpPr/>
          <p:nvPr/>
        </p:nvSpPr>
        <p:spPr>
          <a:xfrm>
            <a:off x="9130842" y="2952378"/>
            <a:ext cx="2888121" cy="1636164"/>
          </a:xfrm>
          <a:prstGeom prst="rect">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solidFill>
                <a:srgbClr val="FFFFFF"/>
              </a:solidFill>
              <a:latin typeface="Calibri"/>
            </a:endParaRPr>
          </a:p>
        </p:txBody>
      </p:sp>
      <p:sp>
        <p:nvSpPr>
          <p:cNvPr id="17" name="Rectangle 16">
            <a:extLst>
              <a:ext uri="{FF2B5EF4-FFF2-40B4-BE49-F238E27FC236}">
                <a16:creationId xmlns:a16="http://schemas.microsoft.com/office/drawing/2014/main" id="{080AC0B0-8E87-E2A1-E07C-25DE071F751E}"/>
              </a:ext>
            </a:extLst>
          </p:cNvPr>
          <p:cNvSpPr/>
          <p:nvPr/>
        </p:nvSpPr>
        <p:spPr>
          <a:xfrm>
            <a:off x="5144527" y="4680504"/>
            <a:ext cx="2104883" cy="1636164"/>
          </a:xfrm>
          <a:prstGeom prst="rect">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solidFill>
                <a:srgbClr val="FFFFFF"/>
              </a:solidFill>
              <a:latin typeface="Calibri"/>
            </a:endParaRPr>
          </a:p>
        </p:txBody>
      </p:sp>
      <p:sp>
        <p:nvSpPr>
          <p:cNvPr id="18" name="Rectangle 17">
            <a:extLst>
              <a:ext uri="{FF2B5EF4-FFF2-40B4-BE49-F238E27FC236}">
                <a16:creationId xmlns:a16="http://schemas.microsoft.com/office/drawing/2014/main" id="{344B8C39-34B4-183C-7917-319288705EC5}"/>
              </a:ext>
            </a:extLst>
          </p:cNvPr>
          <p:cNvSpPr/>
          <p:nvPr/>
        </p:nvSpPr>
        <p:spPr>
          <a:xfrm>
            <a:off x="2576138" y="4680504"/>
            <a:ext cx="2472112" cy="1636164"/>
          </a:xfrm>
          <a:prstGeom prst="rect">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solidFill>
                <a:srgbClr val="FFFFFF"/>
              </a:solidFill>
              <a:latin typeface="Calibri"/>
            </a:endParaRPr>
          </a:p>
        </p:txBody>
      </p:sp>
      <p:sp>
        <p:nvSpPr>
          <p:cNvPr id="19" name="Rectangle 18">
            <a:extLst>
              <a:ext uri="{FF2B5EF4-FFF2-40B4-BE49-F238E27FC236}">
                <a16:creationId xmlns:a16="http://schemas.microsoft.com/office/drawing/2014/main" id="{D3311629-563A-A772-72D9-A687FB544135}"/>
              </a:ext>
            </a:extLst>
          </p:cNvPr>
          <p:cNvSpPr/>
          <p:nvPr/>
        </p:nvSpPr>
        <p:spPr>
          <a:xfrm>
            <a:off x="7345689" y="4680504"/>
            <a:ext cx="2288498" cy="1636164"/>
          </a:xfrm>
          <a:prstGeom prst="rect">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solidFill>
                <a:srgbClr val="FFFFFF"/>
              </a:solidFill>
              <a:latin typeface="Calibri"/>
            </a:endParaRPr>
          </a:p>
        </p:txBody>
      </p:sp>
      <p:sp>
        <p:nvSpPr>
          <p:cNvPr id="16" name="Rectangle 15">
            <a:extLst>
              <a:ext uri="{FF2B5EF4-FFF2-40B4-BE49-F238E27FC236}">
                <a16:creationId xmlns:a16="http://schemas.microsoft.com/office/drawing/2014/main" id="{7EC54FEE-8EE3-0FEC-2F44-3459406721E7}"/>
              </a:ext>
            </a:extLst>
          </p:cNvPr>
          <p:cNvSpPr/>
          <p:nvPr/>
        </p:nvSpPr>
        <p:spPr>
          <a:xfrm>
            <a:off x="191362" y="4680504"/>
            <a:ext cx="2288498" cy="1636164"/>
          </a:xfrm>
          <a:prstGeom prst="rect">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solidFill>
                <a:srgbClr val="FFFFFF"/>
              </a:solidFill>
              <a:latin typeface="Calibri"/>
            </a:endParaRPr>
          </a:p>
        </p:txBody>
      </p:sp>
      <p:sp>
        <p:nvSpPr>
          <p:cNvPr id="20" name="Rectangle 19">
            <a:extLst>
              <a:ext uri="{FF2B5EF4-FFF2-40B4-BE49-F238E27FC236}">
                <a16:creationId xmlns:a16="http://schemas.microsoft.com/office/drawing/2014/main" id="{AD1D7C0F-5B6D-D08E-EE60-3C459CB30BDB}"/>
              </a:ext>
            </a:extLst>
          </p:cNvPr>
          <p:cNvSpPr/>
          <p:nvPr/>
        </p:nvSpPr>
        <p:spPr>
          <a:xfrm>
            <a:off x="9730465" y="4680504"/>
            <a:ext cx="2288498" cy="1636164"/>
          </a:xfrm>
          <a:prstGeom prst="rect">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solidFill>
                <a:srgbClr val="FFFFFF"/>
              </a:solidFill>
              <a:latin typeface="Calibri"/>
            </a:endParaRPr>
          </a:p>
        </p:txBody>
      </p:sp>
      <p:sp>
        <p:nvSpPr>
          <p:cNvPr id="26" name="Rectangle 25">
            <a:extLst>
              <a:ext uri="{FF2B5EF4-FFF2-40B4-BE49-F238E27FC236}">
                <a16:creationId xmlns:a16="http://schemas.microsoft.com/office/drawing/2014/main" id="{A247F5E4-951B-BB87-4662-DA87131567A0}"/>
              </a:ext>
            </a:extLst>
          </p:cNvPr>
          <p:cNvSpPr/>
          <p:nvPr/>
        </p:nvSpPr>
        <p:spPr>
          <a:xfrm>
            <a:off x="9130842" y="2952378"/>
            <a:ext cx="2888121" cy="1523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7432" rIns="45720" bIns="27432" numCol="1" spcCol="0" rtlCol="0" fromWordArt="0" anchor="ctr" anchorCtr="0" forceAA="0" compatLnSpc="1">
            <a:prstTxWarp prst="textNoShape">
              <a:avLst/>
            </a:prstTxWarp>
            <a:spAutoFit/>
          </a:bodyPr>
          <a:lstStyle/>
          <a:p>
            <a:pPr marR="0" lvl="0" indent="0" fontAlgn="auto">
              <a:lnSpc>
                <a:spcPct val="90000"/>
              </a:lnSpc>
              <a:spcBef>
                <a:spcPts val="0"/>
              </a:spcBef>
              <a:spcAft>
                <a:spcPts val="0"/>
              </a:spcAft>
              <a:buClrTx/>
              <a:buSzTx/>
              <a:buFontTx/>
              <a:buNone/>
              <a:tabLst/>
              <a:defRPr/>
            </a:pPr>
            <a:r>
              <a:rPr lang="en-US" sz="700" b="1" dirty="0">
                <a:solidFill>
                  <a:srgbClr val="51A0D2"/>
                </a:solidFill>
                <a:latin typeface="Calibri"/>
              </a:rPr>
              <a:t>RESULTS</a:t>
            </a:r>
          </a:p>
        </p:txBody>
      </p:sp>
      <p:sp>
        <p:nvSpPr>
          <p:cNvPr id="28" name="Rectangle 27">
            <a:extLst>
              <a:ext uri="{FF2B5EF4-FFF2-40B4-BE49-F238E27FC236}">
                <a16:creationId xmlns:a16="http://schemas.microsoft.com/office/drawing/2014/main" id="{73B97341-62FC-D309-123F-E65E9E75951F}"/>
              </a:ext>
            </a:extLst>
          </p:cNvPr>
          <p:cNvSpPr>
            <a:spLocks noChangeAspect="1"/>
          </p:cNvSpPr>
          <p:nvPr/>
        </p:nvSpPr>
        <p:spPr>
          <a:xfrm>
            <a:off x="9130842" y="3276511"/>
            <a:ext cx="2888121" cy="155196"/>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18288" rIns="45720" bIns="18288"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500" b="1" i="0" u="none" strike="noStrike" kern="1200" cap="none" spc="0" normalizeH="0" baseline="0" noProof="0" dirty="0">
                <a:ln>
                  <a:noFill/>
                </a:ln>
                <a:solidFill>
                  <a:srgbClr val="FFFFFF"/>
                </a:solidFill>
                <a:effectLst/>
                <a:uLnTx/>
                <a:uFillTx/>
                <a:latin typeface="Calibri"/>
                <a:ea typeface="+mn-ea"/>
                <a:cs typeface="+mn-cs"/>
              </a:rPr>
              <a:t>Statistical Analysis of the Change from Baseline in Migraine Headache Days (MHDs ± SE) Over Time</a:t>
            </a:r>
          </a:p>
        </p:txBody>
      </p:sp>
      <p:sp>
        <p:nvSpPr>
          <p:cNvPr id="31" name="Rectangle 30">
            <a:extLst>
              <a:ext uri="{FF2B5EF4-FFF2-40B4-BE49-F238E27FC236}">
                <a16:creationId xmlns:a16="http://schemas.microsoft.com/office/drawing/2014/main" id="{AA04F34D-2913-8577-C913-6FF792C86A83}"/>
              </a:ext>
            </a:extLst>
          </p:cNvPr>
          <p:cNvSpPr/>
          <p:nvPr/>
        </p:nvSpPr>
        <p:spPr>
          <a:xfrm>
            <a:off x="9130842" y="3062950"/>
            <a:ext cx="2888121" cy="1938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7432" rIns="45720" bIns="27432" numCol="1" spcCol="0" rtlCol="0" fromWordArt="0" anchor="ctr" anchorCtr="0" forceAA="0" compatLnSpc="1">
            <a:prstTxWarp prst="textNoShape">
              <a:avLst/>
            </a:prstTxWarp>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500" i="0" u="none" strike="noStrike" kern="1200" cap="none" spc="0" normalizeH="0" baseline="0" noProof="0" dirty="0">
                <a:ln>
                  <a:noFill/>
                </a:ln>
                <a:solidFill>
                  <a:srgbClr val="51A0D2"/>
                </a:solidFill>
                <a:effectLst/>
                <a:uLnTx/>
                <a:uFillTx/>
                <a:latin typeface="Calibri"/>
                <a:ea typeface="+mn-ea"/>
                <a:cs typeface="+mn-cs"/>
              </a:rPr>
              <a:t>Efficacy Analysis: Efficacy Signal at Month 2 (EES) and in the Per Protocol Set (EEITS; Month 2 and </a:t>
            </a:r>
            <a:br>
              <a:rPr kumimoji="0" lang="en-US" sz="500" i="0" u="none" strike="noStrike" kern="1200" cap="none" spc="0" normalizeH="0" baseline="0" noProof="0" dirty="0">
                <a:ln>
                  <a:noFill/>
                </a:ln>
                <a:solidFill>
                  <a:srgbClr val="51A0D2"/>
                </a:solidFill>
                <a:effectLst/>
                <a:uLnTx/>
                <a:uFillTx/>
                <a:latin typeface="Calibri"/>
                <a:ea typeface="+mn-ea"/>
                <a:cs typeface="+mn-cs"/>
              </a:rPr>
            </a:br>
            <a:r>
              <a:rPr kumimoji="0" lang="en-US" sz="500" i="0" u="none" strike="noStrike" kern="1200" cap="none" spc="0" normalizeH="0" baseline="0" noProof="0" dirty="0">
                <a:ln>
                  <a:noFill/>
                </a:ln>
                <a:solidFill>
                  <a:srgbClr val="51A0D2"/>
                </a:solidFill>
                <a:effectLst/>
                <a:uLnTx/>
                <a:uFillTx/>
                <a:latin typeface="Calibri"/>
                <a:ea typeface="+mn-ea"/>
                <a:cs typeface="+mn-cs"/>
              </a:rPr>
              <a:t>Month 3), small participant numbers limit the ability to draw conclusions</a:t>
            </a:r>
            <a:endParaRPr kumimoji="0" lang="en-US" sz="400" i="0" u="none" strike="noStrike" kern="1200" cap="none" spc="0" normalizeH="0" baseline="0" noProof="0" dirty="0">
              <a:ln>
                <a:noFill/>
              </a:ln>
              <a:solidFill>
                <a:srgbClr val="51A0D2"/>
              </a:solidFill>
              <a:effectLst/>
              <a:uLnTx/>
              <a:uFillTx/>
              <a:latin typeface="Calibri"/>
              <a:ea typeface="+mn-ea"/>
              <a:cs typeface="+mn-cs"/>
            </a:endParaRPr>
          </a:p>
        </p:txBody>
      </p:sp>
      <p:pic>
        <p:nvPicPr>
          <p:cNvPr id="32" name="Picture 31">
            <a:extLst>
              <a:ext uri="{FF2B5EF4-FFF2-40B4-BE49-F238E27FC236}">
                <a16:creationId xmlns:a16="http://schemas.microsoft.com/office/drawing/2014/main" id="{CFBBCEC3-C9D4-3212-57C2-C6E2D64308A3}"/>
              </a:ext>
            </a:extLst>
          </p:cNvPr>
          <p:cNvPicPr>
            <a:picLocks noChangeAspect="1"/>
          </p:cNvPicPr>
          <p:nvPr/>
        </p:nvPicPr>
        <p:blipFill rotWithShape="1">
          <a:blip r:embed="rId5"/>
          <a:stretch/>
        </p:blipFill>
        <p:spPr>
          <a:xfrm>
            <a:off x="9191468" y="3466267"/>
            <a:ext cx="1331708" cy="838412"/>
          </a:xfrm>
          <a:prstGeom prst="rect">
            <a:avLst/>
          </a:prstGeom>
        </p:spPr>
      </p:pic>
      <p:pic>
        <p:nvPicPr>
          <p:cNvPr id="47" name="Picture 46">
            <a:extLst>
              <a:ext uri="{FF2B5EF4-FFF2-40B4-BE49-F238E27FC236}">
                <a16:creationId xmlns:a16="http://schemas.microsoft.com/office/drawing/2014/main" id="{281FB5C3-3DD1-4ABE-B67F-DEE8C782A8A7}"/>
              </a:ext>
            </a:extLst>
          </p:cNvPr>
          <p:cNvPicPr>
            <a:picLocks noChangeAspect="1"/>
          </p:cNvPicPr>
          <p:nvPr/>
        </p:nvPicPr>
        <p:blipFill rotWithShape="1">
          <a:blip r:embed="rId6"/>
          <a:stretch/>
        </p:blipFill>
        <p:spPr>
          <a:xfrm>
            <a:off x="10658033" y="3466267"/>
            <a:ext cx="1268898" cy="838412"/>
          </a:xfrm>
          <a:prstGeom prst="rect">
            <a:avLst/>
          </a:prstGeom>
        </p:spPr>
      </p:pic>
      <p:sp>
        <p:nvSpPr>
          <p:cNvPr id="50" name="TextBox 49">
            <a:extLst>
              <a:ext uri="{FF2B5EF4-FFF2-40B4-BE49-F238E27FC236}">
                <a16:creationId xmlns:a16="http://schemas.microsoft.com/office/drawing/2014/main" id="{1F33D34C-B4BF-05E7-2161-6600E510C40F}"/>
              </a:ext>
            </a:extLst>
          </p:cNvPr>
          <p:cNvSpPr txBox="1"/>
          <p:nvPr/>
        </p:nvSpPr>
        <p:spPr>
          <a:xfrm>
            <a:off x="9172411" y="4344002"/>
            <a:ext cx="1369823" cy="184666"/>
          </a:xfrm>
          <a:prstGeom prst="rect">
            <a:avLst/>
          </a:prstGeom>
          <a:noFill/>
        </p:spPr>
        <p:txBody>
          <a:bodyPr wrap="square" lIns="0" tIns="0" rIns="0" bIns="0" rtlCol="0">
            <a:spAutoFit/>
          </a:bodyPr>
          <a:lstStyle/>
          <a:p>
            <a:r>
              <a:rPr lang="en-US" sz="400" dirty="0">
                <a:solidFill>
                  <a:schemeClr val="bg2"/>
                </a:solidFill>
              </a:rPr>
              <a:t>Primary Endpoint: Change from Baseline in MHDs in Month 3, Evaluable for Efficacy Set (EES); </a:t>
            </a:r>
          </a:p>
          <a:p>
            <a:r>
              <a:rPr lang="en-US" sz="400" dirty="0">
                <a:solidFill>
                  <a:schemeClr val="bg2"/>
                </a:solidFill>
              </a:rPr>
              <a:t>CER-001: -3.4 MHDs, placebo: -4.3 MHDs, p = 0.586</a:t>
            </a:r>
          </a:p>
        </p:txBody>
      </p:sp>
      <p:sp>
        <p:nvSpPr>
          <p:cNvPr id="51" name="TextBox 50">
            <a:extLst>
              <a:ext uri="{FF2B5EF4-FFF2-40B4-BE49-F238E27FC236}">
                <a16:creationId xmlns:a16="http://schemas.microsoft.com/office/drawing/2014/main" id="{F2C21D9A-756F-C3E9-7828-33624AEA5795}"/>
              </a:ext>
            </a:extLst>
          </p:cNvPr>
          <p:cNvSpPr txBox="1"/>
          <p:nvPr/>
        </p:nvSpPr>
        <p:spPr>
          <a:xfrm>
            <a:off x="10607571" y="4344002"/>
            <a:ext cx="1369823" cy="184666"/>
          </a:xfrm>
          <a:prstGeom prst="rect">
            <a:avLst/>
          </a:prstGeom>
          <a:noFill/>
        </p:spPr>
        <p:txBody>
          <a:bodyPr wrap="square" lIns="0" tIns="0" rIns="0" bIns="0" rtlCol="0">
            <a:spAutoFit/>
          </a:bodyPr>
          <a:lstStyle/>
          <a:p>
            <a:r>
              <a:rPr lang="en-US" sz="400" dirty="0">
                <a:solidFill>
                  <a:schemeClr val="bg2"/>
                </a:solidFill>
              </a:rPr>
              <a:t>Change from Baseline in MHDs in Month 3, Per-Protocol Evaluable for Efficacy Intended Titration Set (EEITS); </a:t>
            </a:r>
            <a:br>
              <a:rPr lang="en-US" sz="400" dirty="0">
                <a:solidFill>
                  <a:schemeClr val="bg2"/>
                </a:solidFill>
              </a:rPr>
            </a:br>
            <a:r>
              <a:rPr lang="en-US" sz="400" dirty="0">
                <a:solidFill>
                  <a:schemeClr val="bg2"/>
                </a:solidFill>
              </a:rPr>
              <a:t>CER-001: -4.7 MHDs, placebo: -3.2 MHDs</a:t>
            </a:r>
          </a:p>
        </p:txBody>
      </p:sp>
      <p:sp>
        <p:nvSpPr>
          <p:cNvPr id="54" name="Rectangle 53">
            <a:extLst>
              <a:ext uri="{FF2B5EF4-FFF2-40B4-BE49-F238E27FC236}">
                <a16:creationId xmlns:a16="http://schemas.microsoft.com/office/drawing/2014/main" id="{D4D52A7E-A1DD-92B4-E220-511433821F99}"/>
              </a:ext>
            </a:extLst>
          </p:cNvPr>
          <p:cNvSpPr/>
          <p:nvPr/>
        </p:nvSpPr>
        <p:spPr>
          <a:xfrm>
            <a:off x="191362" y="4688124"/>
            <a:ext cx="2288498" cy="1523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7432" rIns="45720" bIns="27432" numCol="1" spcCol="0" rtlCol="0" fromWordArt="0" anchor="ctr" anchorCtr="0" forceAA="0" compatLnSpc="1">
            <a:prstTxWarp prst="textNoShape">
              <a:avLst/>
            </a:prstTxWarp>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51A0D2"/>
                </a:solidFill>
                <a:effectLst/>
                <a:uLnTx/>
                <a:uFillTx/>
                <a:latin typeface="Calibri"/>
                <a:ea typeface="+mn-ea"/>
                <a:cs typeface="+mn-cs"/>
              </a:rPr>
              <a:t>RESULTS</a:t>
            </a:r>
            <a:endParaRPr kumimoji="0" lang="en-US" sz="600" b="1" i="0" u="none" strike="noStrike" kern="1200" cap="none" spc="0" normalizeH="0" baseline="0" noProof="0" dirty="0">
              <a:ln>
                <a:noFill/>
              </a:ln>
              <a:solidFill>
                <a:srgbClr val="51A0D2"/>
              </a:solidFill>
              <a:effectLst/>
              <a:uLnTx/>
              <a:uFillTx/>
              <a:latin typeface="Calibri"/>
              <a:ea typeface="+mn-ea"/>
              <a:cs typeface="+mn-cs"/>
            </a:endParaRPr>
          </a:p>
        </p:txBody>
      </p:sp>
      <p:sp>
        <p:nvSpPr>
          <p:cNvPr id="55" name="Rectangle 54">
            <a:extLst>
              <a:ext uri="{FF2B5EF4-FFF2-40B4-BE49-F238E27FC236}">
                <a16:creationId xmlns:a16="http://schemas.microsoft.com/office/drawing/2014/main" id="{06309776-E684-77EA-3858-EDDA340A435E}"/>
              </a:ext>
            </a:extLst>
          </p:cNvPr>
          <p:cNvSpPr/>
          <p:nvPr/>
        </p:nvSpPr>
        <p:spPr>
          <a:xfrm>
            <a:off x="191362" y="4812272"/>
            <a:ext cx="2288498" cy="1246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7432" rIns="45720" bIns="27432"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500" i="0" u="none" strike="noStrike" kern="1200" cap="none" spc="0" normalizeH="0" baseline="0" noProof="0" dirty="0">
                <a:ln>
                  <a:noFill/>
                </a:ln>
                <a:solidFill>
                  <a:srgbClr val="51A0D2"/>
                </a:solidFill>
                <a:effectLst/>
                <a:uLnTx/>
                <a:uFillTx/>
                <a:latin typeface="Calibri"/>
                <a:ea typeface="+mn-ea"/>
                <a:cs typeface="+mn-cs"/>
              </a:rPr>
              <a:t>Efficacy Analysis: Post-hoc exploration of the data</a:t>
            </a:r>
            <a:endParaRPr kumimoji="0" lang="en-US" sz="400" i="0" u="none" strike="noStrike" kern="1200" cap="none" spc="0" normalizeH="0" baseline="0" noProof="0" dirty="0">
              <a:ln>
                <a:noFill/>
              </a:ln>
              <a:solidFill>
                <a:srgbClr val="51A0D2"/>
              </a:solidFill>
              <a:effectLst/>
              <a:uLnTx/>
              <a:uFillTx/>
              <a:latin typeface="Calibri"/>
              <a:ea typeface="+mn-ea"/>
              <a:cs typeface="+mn-cs"/>
            </a:endParaRPr>
          </a:p>
        </p:txBody>
      </p:sp>
      <p:pic>
        <p:nvPicPr>
          <p:cNvPr id="57" name="Picture 56">
            <a:extLst>
              <a:ext uri="{FF2B5EF4-FFF2-40B4-BE49-F238E27FC236}">
                <a16:creationId xmlns:a16="http://schemas.microsoft.com/office/drawing/2014/main" id="{FA03C28E-BCD9-100E-737D-C6B60FDEBA0B}"/>
              </a:ext>
            </a:extLst>
          </p:cNvPr>
          <p:cNvPicPr>
            <a:picLocks noChangeAspect="1"/>
          </p:cNvPicPr>
          <p:nvPr/>
        </p:nvPicPr>
        <p:blipFill>
          <a:blip r:embed="rId7"/>
          <a:stretch>
            <a:fillRect/>
          </a:stretch>
        </p:blipFill>
        <p:spPr>
          <a:xfrm>
            <a:off x="237011" y="4961597"/>
            <a:ext cx="728548" cy="639206"/>
          </a:xfrm>
          <a:prstGeom prst="rect">
            <a:avLst/>
          </a:prstGeom>
        </p:spPr>
      </p:pic>
      <p:pic>
        <p:nvPicPr>
          <p:cNvPr id="58" name="Picture 57">
            <a:extLst>
              <a:ext uri="{FF2B5EF4-FFF2-40B4-BE49-F238E27FC236}">
                <a16:creationId xmlns:a16="http://schemas.microsoft.com/office/drawing/2014/main" id="{FBD1EABC-CEF4-307D-F89E-3A6F3D0D11F5}"/>
              </a:ext>
            </a:extLst>
          </p:cNvPr>
          <p:cNvPicPr>
            <a:picLocks noChangeAspect="1"/>
          </p:cNvPicPr>
          <p:nvPr/>
        </p:nvPicPr>
        <p:blipFill>
          <a:blip r:embed="rId8"/>
          <a:stretch>
            <a:fillRect/>
          </a:stretch>
        </p:blipFill>
        <p:spPr>
          <a:xfrm>
            <a:off x="1397749" y="4961597"/>
            <a:ext cx="728548" cy="639206"/>
          </a:xfrm>
          <a:prstGeom prst="rect">
            <a:avLst/>
          </a:prstGeom>
        </p:spPr>
      </p:pic>
      <p:sp>
        <p:nvSpPr>
          <p:cNvPr id="59" name="TextBox 58">
            <a:extLst>
              <a:ext uri="{FF2B5EF4-FFF2-40B4-BE49-F238E27FC236}">
                <a16:creationId xmlns:a16="http://schemas.microsoft.com/office/drawing/2014/main" id="{59CEB4E9-9C84-80A2-83FB-B0277DEB2AE2}"/>
              </a:ext>
            </a:extLst>
          </p:cNvPr>
          <p:cNvSpPr txBox="1"/>
          <p:nvPr/>
        </p:nvSpPr>
        <p:spPr>
          <a:xfrm>
            <a:off x="989362" y="5115997"/>
            <a:ext cx="330100" cy="307777"/>
          </a:xfrm>
          <a:prstGeom prst="rect">
            <a:avLst/>
          </a:prstGeom>
          <a:noFill/>
        </p:spPr>
        <p:txBody>
          <a:bodyPr wrap="square" lIns="0" tIns="0" rIns="0" bIns="0" rtlCol="0">
            <a:spAutoFit/>
          </a:bodyPr>
          <a:lstStyle/>
          <a:p>
            <a:r>
              <a:rPr lang="en-US" sz="400" dirty="0">
                <a:solidFill>
                  <a:schemeClr val="bg2"/>
                </a:solidFill>
              </a:rPr>
              <a:t>Participant had 2 MHDs in baseline measurement period</a:t>
            </a:r>
          </a:p>
        </p:txBody>
      </p:sp>
      <p:cxnSp>
        <p:nvCxnSpPr>
          <p:cNvPr id="63" name="Straight Arrow Connector 62">
            <a:extLst>
              <a:ext uri="{FF2B5EF4-FFF2-40B4-BE49-F238E27FC236}">
                <a16:creationId xmlns:a16="http://schemas.microsoft.com/office/drawing/2014/main" id="{BECAF979-4421-8AD6-B9D2-1C25C885068D}"/>
              </a:ext>
            </a:extLst>
          </p:cNvPr>
          <p:cNvCxnSpPr>
            <a:cxnSpLocks/>
          </p:cNvCxnSpPr>
          <p:nvPr/>
        </p:nvCxnSpPr>
        <p:spPr>
          <a:xfrm>
            <a:off x="885384" y="5150922"/>
            <a:ext cx="89441" cy="0"/>
          </a:xfrm>
          <a:prstGeom prst="straightConnector1">
            <a:avLst/>
          </a:prstGeom>
          <a:ln w="3175">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5DE71ECC-16AA-0311-13B8-0F178C7AC01C}"/>
              </a:ext>
            </a:extLst>
          </p:cNvPr>
          <p:cNvSpPr txBox="1"/>
          <p:nvPr/>
        </p:nvSpPr>
        <p:spPr>
          <a:xfrm>
            <a:off x="2120284" y="5206485"/>
            <a:ext cx="330100" cy="307777"/>
          </a:xfrm>
          <a:prstGeom prst="rect">
            <a:avLst/>
          </a:prstGeom>
          <a:noFill/>
        </p:spPr>
        <p:txBody>
          <a:bodyPr wrap="square" lIns="0" tIns="0" rIns="0" bIns="0" rtlCol="0">
            <a:spAutoFit/>
          </a:bodyPr>
          <a:lstStyle/>
          <a:p>
            <a:r>
              <a:rPr lang="en-US" sz="400" dirty="0">
                <a:solidFill>
                  <a:schemeClr val="bg2"/>
                </a:solidFill>
              </a:rPr>
              <a:t>Participant had 26 MHDs in baseline measurement period</a:t>
            </a:r>
          </a:p>
        </p:txBody>
      </p:sp>
      <p:cxnSp>
        <p:nvCxnSpPr>
          <p:cNvPr id="67" name="Straight Arrow Connector 66">
            <a:extLst>
              <a:ext uri="{FF2B5EF4-FFF2-40B4-BE49-F238E27FC236}">
                <a16:creationId xmlns:a16="http://schemas.microsoft.com/office/drawing/2014/main" id="{3605AB6B-3EB5-A5CD-E879-C4B1A4EEAB95}"/>
              </a:ext>
            </a:extLst>
          </p:cNvPr>
          <p:cNvCxnSpPr>
            <a:cxnSpLocks/>
          </p:cNvCxnSpPr>
          <p:nvPr/>
        </p:nvCxnSpPr>
        <p:spPr>
          <a:xfrm>
            <a:off x="2007839" y="5467283"/>
            <a:ext cx="96851" cy="0"/>
          </a:xfrm>
          <a:prstGeom prst="straightConnector1">
            <a:avLst/>
          </a:prstGeom>
          <a:ln w="3175">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538A3A27-DF3D-8333-13E6-6A48756E7957}"/>
              </a:ext>
            </a:extLst>
          </p:cNvPr>
          <p:cNvSpPr txBox="1"/>
          <p:nvPr/>
        </p:nvSpPr>
        <p:spPr>
          <a:xfrm>
            <a:off x="234778" y="5616456"/>
            <a:ext cx="2201666" cy="246221"/>
          </a:xfrm>
          <a:prstGeom prst="rect">
            <a:avLst/>
          </a:prstGeom>
          <a:noFill/>
        </p:spPr>
        <p:txBody>
          <a:bodyPr wrap="square" lIns="0" tIns="0" rIns="0" bIns="0" rtlCol="0">
            <a:spAutoFit/>
          </a:bodyPr>
          <a:lstStyle/>
          <a:p>
            <a:r>
              <a:rPr lang="en-US" sz="400" dirty="0">
                <a:solidFill>
                  <a:schemeClr val="bg2"/>
                </a:solidFill>
              </a:rPr>
              <a:t>Post-hoc exploration of the data highlights the impact of participants who did not have between 4-24 MHDs in the baseline measurement period. Repeating the primary endpoint excluding participants who did not have 4-24 MHDs</a:t>
            </a:r>
            <a:br>
              <a:rPr lang="en-US" sz="400" dirty="0">
                <a:solidFill>
                  <a:schemeClr val="bg2"/>
                </a:solidFill>
              </a:rPr>
            </a:br>
            <a:r>
              <a:rPr lang="en-US" sz="400" dirty="0">
                <a:solidFill>
                  <a:schemeClr val="bg2"/>
                </a:solidFill>
              </a:rPr>
              <a:t>gives the following results:</a:t>
            </a:r>
          </a:p>
        </p:txBody>
      </p:sp>
      <p:graphicFrame>
        <p:nvGraphicFramePr>
          <p:cNvPr id="69" name="Table 68">
            <a:extLst>
              <a:ext uri="{FF2B5EF4-FFF2-40B4-BE49-F238E27FC236}">
                <a16:creationId xmlns:a16="http://schemas.microsoft.com/office/drawing/2014/main" id="{ED5BE0D3-3C86-4965-5D62-8E9C01EA6060}"/>
              </a:ext>
            </a:extLst>
          </p:cNvPr>
          <p:cNvGraphicFramePr>
            <a:graphicFrameLocks noGrp="1"/>
          </p:cNvGraphicFramePr>
          <p:nvPr>
            <p:extLst>
              <p:ext uri="{D42A27DB-BD31-4B8C-83A1-F6EECF244321}">
                <p14:modId xmlns:p14="http://schemas.microsoft.com/office/powerpoint/2010/main" val="2953207123"/>
              </p:ext>
            </p:extLst>
          </p:nvPr>
        </p:nvGraphicFramePr>
        <p:xfrm>
          <a:off x="234778" y="5895561"/>
          <a:ext cx="2201666" cy="396240"/>
        </p:xfrm>
        <a:graphic>
          <a:graphicData uri="http://schemas.openxmlformats.org/drawingml/2006/table">
            <a:tbl>
              <a:tblPr firstRow="1" bandRow="1">
                <a:tableStyleId>{5C22544A-7EE6-4342-B048-85BDC9FD1C3A}</a:tableStyleId>
              </a:tblPr>
              <a:tblGrid>
                <a:gridCol w="777396">
                  <a:extLst>
                    <a:ext uri="{9D8B030D-6E8A-4147-A177-3AD203B41FA5}">
                      <a16:colId xmlns:a16="http://schemas.microsoft.com/office/drawing/2014/main" val="132554597"/>
                    </a:ext>
                  </a:extLst>
                </a:gridCol>
                <a:gridCol w="510001">
                  <a:extLst>
                    <a:ext uri="{9D8B030D-6E8A-4147-A177-3AD203B41FA5}">
                      <a16:colId xmlns:a16="http://schemas.microsoft.com/office/drawing/2014/main" val="3726281272"/>
                    </a:ext>
                  </a:extLst>
                </a:gridCol>
                <a:gridCol w="217683">
                  <a:extLst>
                    <a:ext uri="{9D8B030D-6E8A-4147-A177-3AD203B41FA5}">
                      <a16:colId xmlns:a16="http://schemas.microsoft.com/office/drawing/2014/main" val="2425732123"/>
                    </a:ext>
                  </a:extLst>
                </a:gridCol>
                <a:gridCol w="696586">
                  <a:extLst>
                    <a:ext uri="{9D8B030D-6E8A-4147-A177-3AD203B41FA5}">
                      <a16:colId xmlns:a16="http://schemas.microsoft.com/office/drawing/2014/main" val="534928961"/>
                    </a:ext>
                  </a:extLst>
                </a:gridCol>
              </a:tblGrid>
              <a:tr h="58369">
                <a:tc>
                  <a:txBody>
                    <a:bodyPr/>
                    <a:lstStyle/>
                    <a:p>
                      <a:r>
                        <a:rPr lang="en-US" sz="400" dirty="0"/>
                        <a:t>Population</a:t>
                      </a:r>
                    </a:p>
                  </a:txBody>
                  <a:tcPr marL="18288" marR="18288" marT="9144" marB="9144">
                    <a:lnL w="12700" cmpd="sng">
                      <a:noFill/>
                    </a:lnL>
                    <a:lnR w="3175"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ctr"/>
                      <a:r>
                        <a:rPr lang="en-US" sz="400" dirty="0"/>
                        <a:t>Treatment</a:t>
                      </a:r>
                    </a:p>
                  </a:txBody>
                  <a:tcPr marL="18288" marR="18288" marT="9144" marB="9144">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ctr"/>
                      <a:r>
                        <a:rPr lang="en-US" sz="400" dirty="0"/>
                        <a:t>N</a:t>
                      </a:r>
                    </a:p>
                  </a:txBody>
                  <a:tcPr marL="18288" marR="18288" marT="9144" marB="9144">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ctr"/>
                      <a:r>
                        <a:rPr lang="en-US" sz="400" dirty="0"/>
                        <a:t>Adjusted Mean</a:t>
                      </a:r>
                    </a:p>
                  </a:txBody>
                  <a:tcPr marL="18288" marR="18288" marT="9144" marB="9144">
                    <a:lnL w="3175"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214337755"/>
                  </a:ext>
                </a:extLst>
              </a:tr>
              <a:tr h="58369">
                <a:tc>
                  <a:txBody>
                    <a:bodyPr/>
                    <a:lstStyle/>
                    <a:p>
                      <a:r>
                        <a:rPr lang="en-US" sz="400" dirty="0">
                          <a:solidFill>
                            <a:schemeClr val="bg2"/>
                          </a:solidFill>
                        </a:rPr>
                        <a:t>EES</a:t>
                      </a:r>
                    </a:p>
                  </a:txBody>
                  <a:tcPr marL="18288" marR="18288" marT="9144" marB="9144" anchor="ctr">
                    <a:lnL w="12700" cmpd="sng">
                      <a:noFill/>
                    </a:lnL>
                    <a:lnR w="3175" cap="flat" cmpd="sng" algn="ctr">
                      <a:solidFill>
                        <a:schemeClr val="bg1">
                          <a:lumMod val="75000"/>
                        </a:schemeClr>
                      </a:solidFill>
                      <a:prstDash val="solid"/>
                      <a:round/>
                      <a:headEnd type="none" w="med" len="med"/>
                      <a:tailEnd type="none" w="med" len="med"/>
                    </a:lnR>
                    <a:lnT w="38100" cmpd="sng">
                      <a:noFill/>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 dirty="0">
                          <a:solidFill>
                            <a:schemeClr val="bg2"/>
                          </a:solidFill>
                        </a:rPr>
                        <a:t>CER-001</a:t>
                      </a:r>
                    </a:p>
                  </a:txBody>
                  <a:tcPr marL="18288" marR="18288"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8100" cmpd="sng">
                      <a:noFill/>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300"/>
                        </a:spcBef>
                        <a:spcAft>
                          <a:spcPts val="300"/>
                        </a:spcAft>
                      </a:pPr>
                      <a:r>
                        <a:rPr lang="en-GB" sz="400" dirty="0">
                          <a:solidFill>
                            <a:schemeClr val="bg2"/>
                          </a:solidFill>
                          <a:effectLst/>
                          <a:latin typeface="+mn-lt"/>
                          <a:ea typeface="Times New Roman" panose="02020603050405020304" pitchFamily="18" charset="0"/>
                          <a:cs typeface="Times New Roman" panose="02020603050405020304" pitchFamily="18" charset="0"/>
                        </a:rPr>
                        <a:t>21</a:t>
                      </a:r>
                    </a:p>
                  </a:txBody>
                  <a:tcPr marL="18288" marR="18288"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8100" cmpd="sng">
                      <a:noFill/>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300"/>
                        </a:spcBef>
                        <a:spcAft>
                          <a:spcPts val="300"/>
                        </a:spcAft>
                      </a:pPr>
                      <a:r>
                        <a:rPr lang="en-GB" sz="400" dirty="0">
                          <a:solidFill>
                            <a:schemeClr val="bg2"/>
                          </a:solidFill>
                          <a:effectLst/>
                          <a:latin typeface="+mn-lt"/>
                          <a:ea typeface="Times New Roman" panose="02020603050405020304" pitchFamily="18" charset="0"/>
                          <a:cs typeface="Times New Roman" panose="02020603050405020304" pitchFamily="18" charset="0"/>
                        </a:rPr>
                        <a:t>-3.42</a:t>
                      </a:r>
                    </a:p>
                  </a:txBody>
                  <a:tcPr marL="18288" marR="18288" marT="9144" marB="9144" anchor="ctr">
                    <a:lnL w="3175" cap="flat" cmpd="sng" algn="ctr">
                      <a:solidFill>
                        <a:schemeClr val="bg1">
                          <a:lumMod val="75000"/>
                        </a:schemeClr>
                      </a:solidFill>
                      <a:prstDash val="solid"/>
                      <a:round/>
                      <a:headEnd type="none" w="med" len="med"/>
                      <a:tailEnd type="none" w="med" len="med"/>
                    </a:lnL>
                    <a:lnR w="12700" cmpd="sng">
                      <a:noFill/>
                    </a:lnR>
                    <a:lnT w="38100" cmpd="sng">
                      <a:noFill/>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8650236"/>
                  </a:ext>
                </a:extLst>
              </a:tr>
              <a:tr h="58369">
                <a:tc>
                  <a:txBody>
                    <a:bodyPr/>
                    <a:lstStyle/>
                    <a:p>
                      <a:endParaRPr lang="en-US" sz="400" dirty="0">
                        <a:solidFill>
                          <a:schemeClr val="bg2"/>
                        </a:solidFill>
                      </a:endParaRPr>
                    </a:p>
                  </a:txBody>
                  <a:tcPr marL="18288" marR="18288" marT="9144" marB="9144" anchor="ctr">
                    <a:lnL w="12700" cmpd="sng">
                      <a:noFill/>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 dirty="0">
                          <a:solidFill>
                            <a:schemeClr val="bg2"/>
                          </a:solidFill>
                        </a:rPr>
                        <a:t>Placebo</a:t>
                      </a:r>
                    </a:p>
                  </a:txBody>
                  <a:tcPr marL="18288" marR="18288"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300"/>
                        </a:spcBef>
                        <a:spcAft>
                          <a:spcPts val="300"/>
                        </a:spcAft>
                      </a:pPr>
                      <a:r>
                        <a:rPr lang="en-GB" sz="400" dirty="0">
                          <a:solidFill>
                            <a:schemeClr val="bg2"/>
                          </a:solidFill>
                          <a:effectLst/>
                          <a:latin typeface="+mn-lt"/>
                          <a:ea typeface="Times New Roman" panose="02020603050405020304" pitchFamily="18" charset="0"/>
                          <a:cs typeface="Times New Roman" panose="02020603050405020304" pitchFamily="18" charset="0"/>
                        </a:rPr>
                        <a:t>19</a:t>
                      </a:r>
                    </a:p>
                  </a:txBody>
                  <a:tcPr marL="18288" marR="18288"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300"/>
                        </a:spcBef>
                        <a:spcAft>
                          <a:spcPts val="300"/>
                        </a:spcAft>
                      </a:pPr>
                      <a:r>
                        <a:rPr lang="en-GB" sz="400" dirty="0">
                          <a:solidFill>
                            <a:schemeClr val="bg2"/>
                          </a:solidFill>
                          <a:effectLst/>
                          <a:latin typeface="+mn-lt"/>
                          <a:ea typeface="Times New Roman" panose="02020603050405020304" pitchFamily="18" charset="0"/>
                          <a:cs typeface="Times New Roman" panose="02020603050405020304" pitchFamily="18" charset="0"/>
                        </a:rPr>
                        <a:t>-4.34</a:t>
                      </a:r>
                    </a:p>
                  </a:txBody>
                  <a:tcPr marL="18288" marR="18288" marT="9144" marB="9144" anchor="ctr">
                    <a:lnL w="3175" cap="flat" cmpd="sng" algn="ctr">
                      <a:solidFill>
                        <a:schemeClr val="bg1">
                          <a:lumMod val="75000"/>
                        </a:schemeClr>
                      </a:solidFill>
                      <a:prstDash val="solid"/>
                      <a:round/>
                      <a:headEnd type="none" w="med" len="med"/>
                      <a:tailEnd type="none" w="med" len="med"/>
                    </a:lnL>
                    <a:lnR w="12700" cmpd="sng">
                      <a:noFill/>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4605185"/>
                  </a:ext>
                </a:extLst>
              </a:tr>
              <a:tr h="58369">
                <a:tc>
                  <a:txBody>
                    <a:bodyPr/>
                    <a:lstStyle/>
                    <a:p>
                      <a:r>
                        <a:rPr lang="en-US" sz="400" dirty="0">
                          <a:solidFill>
                            <a:schemeClr val="bg2"/>
                          </a:solidFill>
                        </a:rPr>
                        <a:t>EES (4-24 MHDs)</a:t>
                      </a:r>
                    </a:p>
                  </a:txBody>
                  <a:tcPr marL="18288" marR="18288" marT="9144" marB="9144" anchor="ctr">
                    <a:lnL w="12700" cmpd="sng">
                      <a:noFill/>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 dirty="0">
                          <a:solidFill>
                            <a:schemeClr val="bg2"/>
                          </a:solidFill>
                        </a:rPr>
                        <a:t>CER-001</a:t>
                      </a:r>
                    </a:p>
                  </a:txBody>
                  <a:tcPr marL="18288" marR="18288"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300"/>
                        </a:spcBef>
                        <a:spcAft>
                          <a:spcPts val="300"/>
                        </a:spcAft>
                      </a:pPr>
                      <a:r>
                        <a:rPr lang="en-GB" sz="400" dirty="0">
                          <a:solidFill>
                            <a:schemeClr val="bg2"/>
                          </a:solidFill>
                          <a:effectLst/>
                          <a:latin typeface="+mn-lt"/>
                          <a:ea typeface="Times New Roman" panose="02020603050405020304" pitchFamily="18" charset="0"/>
                          <a:cs typeface="Times New Roman" panose="02020603050405020304" pitchFamily="18" charset="0"/>
                        </a:rPr>
                        <a:t>19</a:t>
                      </a:r>
                    </a:p>
                  </a:txBody>
                  <a:tcPr marL="18288" marR="18288"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300"/>
                        </a:spcBef>
                        <a:spcAft>
                          <a:spcPts val="300"/>
                        </a:spcAft>
                      </a:pPr>
                      <a:r>
                        <a:rPr lang="en-GB" sz="400" dirty="0">
                          <a:solidFill>
                            <a:schemeClr val="bg2"/>
                          </a:solidFill>
                          <a:effectLst/>
                          <a:latin typeface="+mn-lt"/>
                          <a:ea typeface="Times New Roman" panose="02020603050405020304" pitchFamily="18" charset="0"/>
                          <a:cs typeface="Times New Roman" panose="02020603050405020304" pitchFamily="18" charset="0"/>
                        </a:rPr>
                        <a:t>-3.78</a:t>
                      </a:r>
                    </a:p>
                  </a:txBody>
                  <a:tcPr marL="18288" marR="18288" marT="9144" marB="9144" anchor="ctr">
                    <a:lnL w="3175" cap="flat" cmpd="sng" algn="ctr">
                      <a:solidFill>
                        <a:schemeClr val="bg1">
                          <a:lumMod val="75000"/>
                        </a:schemeClr>
                      </a:solidFill>
                      <a:prstDash val="solid"/>
                      <a:round/>
                      <a:headEnd type="none" w="med" len="med"/>
                      <a:tailEnd type="none" w="med" len="med"/>
                    </a:lnL>
                    <a:lnR w="12700" cmpd="sng">
                      <a:noFill/>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93621347"/>
                  </a:ext>
                </a:extLst>
              </a:tr>
              <a:tr h="58369">
                <a:tc>
                  <a:txBody>
                    <a:bodyPr/>
                    <a:lstStyle/>
                    <a:p>
                      <a:endParaRPr lang="en-US" sz="400" dirty="0">
                        <a:solidFill>
                          <a:schemeClr val="bg2"/>
                        </a:solidFill>
                      </a:endParaRPr>
                    </a:p>
                  </a:txBody>
                  <a:tcPr marL="18288" marR="18288" marT="9144" marB="9144" anchor="ctr">
                    <a:lnL w="12700" cmpd="sng">
                      <a:noFill/>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400" dirty="0">
                          <a:solidFill>
                            <a:schemeClr val="bg2"/>
                          </a:solidFill>
                        </a:rPr>
                        <a:t>Placebo</a:t>
                      </a:r>
                    </a:p>
                  </a:txBody>
                  <a:tcPr marL="18288" marR="18288"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spcBef>
                          <a:spcPts val="300"/>
                        </a:spcBef>
                        <a:spcAft>
                          <a:spcPts val="300"/>
                        </a:spcAft>
                      </a:pPr>
                      <a:r>
                        <a:rPr lang="en-GB" sz="400" dirty="0">
                          <a:solidFill>
                            <a:schemeClr val="bg2"/>
                          </a:solidFill>
                          <a:effectLst/>
                          <a:latin typeface="+mn-lt"/>
                          <a:ea typeface="Times New Roman" panose="02020603050405020304" pitchFamily="18" charset="0"/>
                          <a:cs typeface="Times New Roman" panose="02020603050405020304" pitchFamily="18" charset="0"/>
                        </a:rPr>
                        <a:t>17</a:t>
                      </a:r>
                    </a:p>
                  </a:txBody>
                  <a:tcPr marL="18288" marR="18288"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spcBef>
                          <a:spcPts val="300"/>
                        </a:spcBef>
                        <a:spcAft>
                          <a:spcPts val="300"/>
                        </a:spcAft>
                      </a:pPr>
                      <a:r>
                        <a:rPr lang="en-GB" sz="400" dirty="0">
                          <a:solidFill>
                            <a:schemeClr val="bg2"/>
                          </a:solidFill>
                          <a:effectLst/>
                          <a:latin typeface="+mn-lt"/>
                          <a:ea typeface="Times New Roman" panose="02020603050405020304" pitchFamily="18" charset="0"/>
                          <a:cs typeface="Times New Roman" panose="02020603050405020304" pitchFamily="18" charset="0"/>
                        </a:rPr>
                        <a:t>-3.70</a:t>
                      </a:r>
                    </a:p>
                  </a:txBody>
                  <a:tcPr marL="18288" marR="18288" marT="9144" marB="9144" anchor="ctr">
                    <a:lnL w="3175" cap="flat" cmpd="sng" algn="ctr">
                      <a:solidFill>
                        <a:schemeClr val="bg1">
                          <a:lumMod val="75000"/>
                        </a:schemeClr>
                      </a:solidFill>
                      <a:prstDash val="solid"/>
                      <a:round/>
                      <a:headEnd type="none" w="med" len="med"/>
                      <a:tailEnd type="none" w="med" len="med"/>
                    </a:lnL>
                    <a:lnR w="12700" cmpd="sng">
                      <a:noFill/>
                    </a:lnR>
                    <a:lnT w="3175"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42013803"/>
                  </a:ext>
                </a:extLst>
              </a:tr>
            </a:tbl>
          </a:graphicData>
        </a:graphic>
      </p:graphicFrame>
      <p:sp>
        <p:nvSpPr>
          <p:cNvPr id="70" name="Rectangle 69">
            <a:extLst>
              <a:ext uri="{FF2B5EF4-FFF2-40B4-BE49-F238E27FC236}">
                <a16:creationId xmlns:a16="http://schemas.microsoft.com/office/drawing/2014/main" id="{0CACCABF-7874-C9D0-9E9B-1D00CE392099}"/>
              </a:ext>
            </a:extLst>
          </p:cNvPr>
          <p:cNvSpPr/>
          <p:nvPr/>
        </p:nvSpPr>
        <p:spPr>
          <a:xfrm>
            <a:off x="2576138" y="4688124"/>
            <a:ext cx="2472110" cy="1523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7432" rIns="45720" bIns="27432" numCol="1" spcCol="0" rtlCol="0" fromWordArt="0" anchor="ctr" anchorCtr="0" forceAA="0" compatLnSpc="1">
            <a:prstTxWarp prst="textNoShape">
              <a:avLst/>
            </a:prstTxWarp>
            <a:spAutoFit/>
          </a:bodyPr>
          <a:lstStyle/>
          <a:p>
            <a:pPr>
              <a:lnSpc>
                <a:spcPct val="90000"/>
              </a:lnSpc>
              <a:defRPr/>
            </a:pPr>
            <a:r>
              <a:rPr lang="en-US" sz="700" b="1" dirty="0">
                <a:solidFill>
                  <a:srgbClr val="51A0D2"/>
                </a:solidFill>
                <a:latin typeface="Calibri"/>
              </a:rPr>
              <a:t>RESULTS</a:t>
            </a:r>
          </a:p>
        </p:txBody>
      </p:sp>
      <p:sp>
        <p:nvSpPr>
          <p:cNvPr id="71" name="Rectangle 70">
            <a:extLst>
              <a:ext uri="{FF2B5EF4-FFF2-40B4-BE49-F238E27FC236}">
                <a16:creationId xmlns:a16="http://schemas.microsoft.com/office/drawing/2014/main" id="{CBB65A03-C36C-3352-84DF-E9F5D48D9207}"/>
              </a:ext>
            </a:extLst>
          </p:cNvPr>
          <p:cNvSpPr/>
          <p:nvPr/>
        </p:nvSpPr>
        <p:spPr>
          <a:xfrm>
            <a:off x="2576138" y="4812272"/>
            <a:ext cx="2472110" cy="1246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7432" rIns="45720" bIns="27432"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500" i="0" u="none" strike="noStrike" kern="1200" cap="none" spc="0" normalizeH="0" baseline="0" noProof="0" dirty="0">
                <a:ln>
                  <a:noFill/>
                </a:ln>
                <a:solidFill>
                  <a:srgbClr val="51A0D2"/>
                </a:solidFill>
                <a:effectLst/>
                <a:uLnTx/>
                <a:uFillTx/>
                <a:latin typeface="Calibri"/>
                <a:ea typeface="+mn-ea"/>
                <a:cs typeface="+mn-cs"/>
              </a:rPr>
              <a:t>Safety and Tolerability</a:t>
            </a:r>
            <a:endParaRPr kumimoji="0" lang="en-US" sz="400" i="0" u="none" strike="noStrike" kern="1200" cap="none" spc="0" normalizeH="0" baseline="0" noProof="0" dirty="0">
              <a:ln>
                <a:noFill/>
              </a:ln>
              <a:solidFill>
                <a:srgbClr val="51A0D2"/>
              </a:solidFill>
              <a:effectLst/>
              <a:uLnTx/>
              <a:uFillTx/>
              <a:latin typeface="Calibri"/>
              <a:ea typeface="+mn-ea"/>
              <a:cs typeface="+mn-cs"/>
            </a:endParaRPr>
          </a:p>
        </p:txBody>
      </p:sp>
      <p:sp>
        <p:nvSpPr>
          <p:cNvPr id="73" name="TextBox 72">
            <a:extLst>
              <a:ext uri="{FF2B5EF4-FFF2-40B4-BE49-F238E27FC236}">
                <a16:creationId xmlns:a16="http://schemas.microsoft.com/office/drawing/2014/main" id="{3FD5CA96-FF1A-0345-4C44-5005EC7DC09F}"/>
              </a:ext>
            </a:extLst>
          </p:cNvPr>
          <p:cNvSpPr txBox="1"/>
          <p:nvPr/>
        </p:nvSpPr>
        <p:spPr>
          <a:xfrm>
            <a:off x="2621246" y="4936082"/>
            <a:ext cx="717267" cy="1359346"/>
          </a:xfrm>
          <a:prstGeom prst="rect">
            <a:avLst/>
          </a:prstGeom>
          <a:noFill/>
        </p:spPr>
        <p:txBody>
          <a:bodyPr wrap="square" lIns="0" tIns="0" rIns="0" bIns="0" rtlCol="0">
            <a:spAutoFit/>
          </a:bodyPr>
          <a:lstStyle/>
          <a:p>
            <a:pPr>
              <a:spcAft>
                <a:spcPts val="100"/>
              </a:spcAft>
            </a:pPr>
            <a:r>
              <a:rPr lang="en-US" sz="400" dirty="0">
                <a:solidFill>
                  <a:schemeClr val="bg2"/>
                </a:solidFill>
              </a:rPr>
              <a:t>Overall, the prevalence of TEAEs was similar between arms:</a:t>
            </a:r>
          </a:p>
          <a:p>
            <a:pPr marL="57150" indent="-57150">
              <a:spcAft>
                <a:spcPts val="100"/>
              </a:spcAft>
              <a:buFont typeface="Arial" panose="020B0604020202020204" pitchFamily="34" charset="0"/>
              <a:buChar char="•"/>
            </a:pPr>
            <a:r>
              <a:rPr lang="en-US" sz="400" dirty="0">
                <a:solidFill>
                  <a:schemeClr val="bg2"/>
                </a:solidFill>
              </a:rPr>
              <a:t>Similar proportions experiencing any TEAE (n=36 [90.0%]; 34 [82.9%])</a:t>
            </a:r>
          </a:p>
          <a:p>
            <a:pPr marL="57150" indent="-57150">
              <a:spcAft>
                <a:spcPts val="100"/>
              </a:spcAft>
              <a:buFont typeface="Arial" panose="020B0604020202020204" pitchFamily="34" charset="0"/>
              <a:buChar char="•"/>
            </a:pPr>
            <a:r>
              <a:rPr lang="en-US" sz="400" dirty="0">
                <a:solidFill>
                  <a:schemeClr val="bg2"/>
                </a:solidFill>
              </a:rPr>
              <a:t>Similar proportions experiencing any moderate-severe TEAE (n=22 [55.0%]; 22 [53.7%])</a:t>
            </a:r>
          </a:p>
          <a:p>
            <a:pPr marL="57150" indent="-57150">
              <a:spcAft>
                <a:spcPts val="100"/>
              </a:spcAft>
              <a:buFont typeface="Arial" panose="020B0604020202020204" pitchFamily="34" charset="0"/>
              <a:buChar char="•"/>
            </a:pPr>
            <a:r>
              <a:rPr lang="en-US" sz="400" dirty="0">
                <a:solidFill>
                  <a:schemeClr val="bg2"/>
                </a:solidFill>
              </a:rPr>
              <a:t>1 SAE per treatment arm</a:t>
            </a:r>
          </a:p>
          <a:p>
            <a:pPr marL="57150" indent="-57150">
              <a:spcAft>
                <a:spcPts val="100"/>
              </a:spcAft>
              <a:buFont typeface="Arial" panose="020B0604020202020204" pitchFamily="34" charset="0"/>
              <a:buChar char="•"/>
            </a:pPr>
            <a:r>
              <a:rPr lang="en-US" sz="400" dirty="0">
                <a:solidFill>
                  <a:schemeClr val="bg2"/>
                </a:solidFill>
              </a:rPr>
              <a:t>TEAEs were predominantly gastrointestinal as expected</a:t>
            </a:r>
          </a:p>
          <a:p>
            <a:pPr>
              <a:spcAft>
                <a:spcPts val="100"/>
              </a:spcAft>
            </a:pPr>
            <a:r>
              <a:rPr lang="en-US" sz="400" dirty="0">
                <a:solidFill>
                  <a:schemeClr val="bg2"/>
                </a:solidFill>
              </a:rPr>
              <a:t>Withdrawals were similar between arms:</a:t>
            </a:r>
          </a:p>
          <a:p>
            <a:pPr>
              <a:spcAft>
                <a:spcPts val="100"/>
              </a:spcAft>
            </a:pPr>
            <a:r>
              <a:rPr lang="en-US" sz="400" dirty="0">
                <a:solidFill>
                  <a:schemeClr val="bg2"/>
                </a:solidFill>
              </a:rPr>
              <a:t>CER-001 18/41 (45.0%)</a:t>
            </a:r>
          </a:p>
          <a:p>
            <a:pPr>
              <a:spcAft>
                <a:spcPts val="100"/>
              </a:spcAft>
            </a:pPr>
            <a:r>
              <a:rPr lang="en-US" sz="400" dirty="0">
                <a:solidFill>
                  <a:schemeClr val="bg2"/>
                </a:solidFill>
              </a:rPr>
              <a:t>Placebo 22/42 (53.7%)</a:t>
            </a:r>
          </a:p>
          <a:p>
            <a:pPr>
              <a:spcAft>
                <a:spcPts val="100"/>
              </a:spcAft>
            </a:pPr>
            <a:r>
              <a:rPr lang="en-US" sz="400" dirty="0">
                <a:solidFill>
                  <a:schemeClr val="bg2"/>
                </a:solidFill>
              </a:rPr>
              <a:t>Withdrawals were primarily due to adverse events:</a:t>
            </a:r>
          </a:p>
          <a:p>
            <a:pPr>
              <a:spcAft>
                <a:spcPts val="100"/>
              </a:spcAft>
            </a:pPr>
            <a:r>
              <a:rPr lang="en-US" sz="400" dirty="0">
                <a:solidFill>
                  <a:schemeClr val="bg2"/>
                </a:solidFill>
              </a:rPr>
              <a:t>CER-001 12/41 (30.0%)</a:t>
            </a:r>
          </a:p>
          <a:p>
            <a:pPr>
              <a:spcAft>
                <a:spcPts val="100"/>
              </a:spcAft>
            </a:pPr>
            <a:r>
              <a:rPr lang="en-US" sz="400" dirty="0">
                <a:solidFill>
                  <a:schemeClr val="bg2"/>
                </a:solidFill>
              </a:rPr>
              <a:t>Placebo 15/42 (36.6%)</a:t>
            </a:r>
          </a:p>
        </p:txBody>
      </p:sp>
      <p:sp>
        <p:nvSpPr>
          <p:cNvPr id="74" name="TextBox 73">
            <a:extLst>
              <a:ext uri="{FF2B5EF4-FFF2-40B4-BE49-F238E27FC236}">
                <a16:creationId xmlns:a16="http://schemas.microsoft.com/office/drawing/2014/main" id="{B5FFF215-FEBE-2E26-1865-F76658AB737A}"/>
              </a:ext>
            </a:extLst>
          </p:cNvPr>
          <p:cNvSpPr txBox="1"/>
          <p:nvPr/>
        </p:nvSpPr>
        <p:spPr>
          <a:xfrm>
            <a:off x="3409949" y="4936082"/>
            <a:ext cx="1606680" cy="61555"/>
          </a:xfrm>
          <a:prstGeom prst="rect">
            <a:avLst/>
          </a:prstGeom>
          <a:noFill/>
        </p:spPr>
        <p:txBody>
          <a:bodyPr wrap="square" lIns="0" tIns="0" rIns="0" bIns="0" rtlCol="0">
            <a:spAutoFit/>
          </a:bodyPr>
          <a:lstStyle/>
          <a:p>
            <a:pPr>
              <a:spcAft>
                <a:spcPts val="100"/>
              </a:spcAft>
            </a:pPr>
            <a:r>
              <a:rPr lang="en-US" sz="400" b="1" dirty="0">
                <a:solidFill>
                  <a:schemeClr val="accent1"/>
                </a:solidFill>
              </a:rPr>
              <a:t>Incidence of TEAEs (≥5% subjects) in order of Frequency</a:t>
            </a:r>
          </a:p>
        </p:txBody>
      </p:sp>
      <p:graphicFrame>
        <p:nvGraphicFramePr>
          <p:cNvPr id="75" name="Table 74">
            <a:extLst>
              <a:ext uri="{FF2B5EF4-FFF2-40B4-BE49-F238E27FC236}">
                <a16:creationId xmlns:a16="http://schemas.microsoft.com/office/drawing/2014/main" id="{A6FBE917-2C4D-22EA-4A50-9808C899C3E9}"/>
              </a:ext>
            </a:extLst>
          </p:cNvPr>
          <p:cNvGraphicFramePr>
            <a:graphicFrameLocks noGrp="1"/>
          </p:cNvGraphicFramePr>
          <p:nvPr>
            <p:extLst>
              <p:ext uri="{D42A27DB-BD31-4B8C-83A1-F6EECF244321}">
                <p14:modId xmlns:p14="http://schemas.microsoft.com/office/powerpoint/2010/main" val="2046087454"/>
              </p:ext>
            </p:extLst>
          </p:nvPr>
        </p:nvGraphicFramePr>
        <p:xfrm>
          <a:off x="3409949" y="5026523"/>
          <a:ext cx="1606680" cy="1256798"/>
        </p:xfrm>
        <a:graphic>
          <a:graphicData uri="http://schemas.openxmlformats.org/drawingml/2006/table">
            <a:tbl>
              <a:tblPr firstRow="1" bandRow="1">
                <a:tableStyleId>{5C22544A-7EE6-4342-B048-85BDC9FD1C3A}</a:tableStyleId>
              </a:tblPr>
              <a:tblGrid>
                <a:gridCol w="377826">
                  <a:extLst>
                    <a:ext uri="{9D8B030D-6E8A-4147-A177-3AD203B41FA5}">
                      <a16:colId xmlns:a16="http://schemas.microsoft.com/office/drawing/2014/main" val="864395636"/>
                    </a:ext>
                  </a:extLst>
                </a:gridCol>
                <a:gridCol w="197676">
                  <a:extLst>
                    <a:ext uri="{9D8B030D-6E8A-4147-A177-3AD203B41FA5}">
                      <a16:colId xmlns:a16="http://schemas.microsoft.com/office/drawing/2014/main" val="2779121902"/>
                    </a:ext>
                  </a:extLst>
                </a:gridCol>
                <a:gridCol w="343726">
                  <a:extLst>
                    <a:ext uri="{9D8B030D-6E8A-4147-A177-3AD203B41FA5}">
                      <a16:colId xmlns:a16="http://schemas.microsoft.com/office/drawing/2014/main" val="2519753056"/>
                    </a:ext>
                  </a:extLst>
                </a:gridCol>
                <a:gridCol w="343726">
                  <a:extLst>
                    <a:ext uri="{9D8B030D-6E8A-4147-A177-3AD203B41FA5}">
                      <a16:colId xmlns:a16="http://schemas.microsoft.com/office/drawing/2014/main" val="1800730272"/>
                    </a:ext>
                  </a:extLst>
                </a:gridCol>
                <a:gridCol w="343726">
                  <a:extLst>
                    <a:ext uri="{9D8B030D-6E8A-4147-A177-3AD203B41FA5}">
                      <a16:colId xmlns:a16="http://schemas.microsoft.com/office/drawing/2014/main" val="789818083"/>
                    </a:ext>
                  </a:extLst>
                </a:gridCol>
              </a:tblGrid>
              <a:tr h="80714">
                <a:tc gridSpan="2">
                  <a:txBody>
                    <a:bodyPr/>
                    <a:lstStyle/>
                    <a:p>
                      <a:r>
                        <a:rPr lang="en-US" sz="400" dirty="0">
                          <a:latin typeface="+mn-lt"/>
                        </a:rPr>
                        <a:t> </a:t>
                      </a:r>
                    </a:p>
                  </a:txBody>
                  <a:tcPr marL="9144" marR="9144" marT="9144" marB="9144" anchor="ctr">
                    <a:lnL w="12700" cmpd="sng">
                      <a:noFill/>
                    </a:lnL>
                    <a:lnR w="3175" cap="flat" cmpd="sng" algn="ctr">
                      <a:solidFill>
                        <a:schemeClr val="bg1"/>
                      </a:solidFill>
                      <a:prstDash val="solid"/>
                      <a:round/>
                      <a:headEnd type="none" w="med" len="med"/>
                      <a:tailEnd type="none" w="med" len="med"/>
                    </a:lnR>
                    <a:lnT w="12700" cmpd="sng">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600" dirty="0">
                        <a:latin typeface="+mn-lt"/>
                      </a:endParaRPr>
                    </a:p>
                  </a:txBody>
                  <a:tcPr anchor="ctr"/>
                </a:tc>
                <a:tc gridSpan="3">
                  <a:txBody>
                    <a:bodyPr/>
                    <a:lstStyle/>
                    <a:p>
                      <a:pPr algn="ctr"/>
                      <a:r>
                        <a:rPr lang="en-US" sz="400" dirty="0">
                          <a:latin typeface="+mn-lt"/>
                        </a:rPr>
                        <a:t>All TEAEs</a:t>
                      </a:r>
                    </a:p>
                  </a:txBody>
                  <a:tcPr marL="9144" marR="9144" marT="9144" marB="9144" anchor="ctr">
                    <a:lnL w="3175" cap="flat" cmpd="sng" algn="ctr">
                      <a:solidFill>
                        <a:schemeClr val="bg1"/>
                      </a:solidFill>
                      <a:prstDash val="solid"/>
                      <a:round/>
                      <a:headEnd type="none" w="med" len="med"/>
                      <a:tailEnd type="none" w="med" len="med"/>
                    </a:lnL>
                    <a:lnR w="12700" cmpd="sng">
                      <a:noFill/>
                    </a:lnR>
                    <a:lnT w="12700" cmpd="sng">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mn-lt"/>
                      </a:endParaRPr>
                    </a:p>
                  </a:txBody>
                  <a:tcPr anchor="ctr"/>
                </a:tc>
                <a:tc hMerge="1">
                  <a:txBody>
                    <a:bodyPr/>
                    <a:lstStyle/>
                    <a:p>
                      <a:endParaRPr lang="en-US" sz="1600" dirty="0">
                        <a:latin typeface="+mn-lt"/>
                      </a:endParaRPr>
                    </a:p>
                  </a:txBody>
                  <a:tcPr anchor="ctr"/>
                </a:tc>
                <a:extLst>
                  <a:ext uri="{0D108BD9-81ED-4DB2-BD59-A6C34878D82A}">
                    <a16:rowId xmlns:a16="http://schemas.microsoft.com/office/drawing/2014/main" val="3971718930"/>
                  </a:ext>
                </a:extLst>
              </a:tr>
              <a:tr h="80714">
                <a:tc>
                  <a:txBody>
                    <a:bodyPr/>
                    <a:lstStyle/>
                    <a:p>
                      <a:pPr marL="0" algn="l" defTabSz="914400" rtl="0" eaLnBrk="1" latinLnBrk="0" hangingPunct="1"/>
                      <a:r>
                        <a:rPr lang="en-US" sz="400" b="1" kern="1200" dirty="0">
                          <a:solidFill>
                            <a:schemeClr val="lt1"/>
                          </a:solidFill>
                          <a:latin typeface="+mn-lt"/>
                          <a:ea typeface="+mn-ea"/>
                          <a:cs typeface="+mn-cs"/>
                        </a:rPr>
                        <a:t>Preferred Term</a:t>
                      </a:r>
                    </a:p>
                  </a:txBody>
                  <a:tcPr marL="9144" marR="9144" marT="9144" marB="9144" anchor="ctr">
                    <a:lnL w="12700" cmpd="sng">
                      <a:noFill/>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51A0D2"/>
                    </a:solidFill>
                  </a:tcPr>
                </a:tc>
                <a:tc>
                  <a:txBody>
                    <a:bodyPr/>
                    <a:lstStyle/>
                    <a:p>
                      <a:pPr marL="0" algn="ctr" defTabSz="914400" rtl="0" eaLnBrk="1" latinLnBrk="0" hangingPunct="1"/>
                      <a:r>
                        <a:rPr lang="en-US" sz="400" b="1" kern="1200" dirty="0">
                          <a:solidFill>
                            <a:schemeClr val="lt1"/>
                          </a:solidFill>
                          <a:latin typeface="+mn-lt"/>
                          <a:ea typeface="+mn-ea"/>
                          <a:cs typeface="+mn-cs"/>
                        </a:rPr>
                        <a:t>Statistic</a:t>
                      </a:r>
                    </a:p>
                  </a:txBody>
                  <a:tcPr marL="9144" marR="9144" marT="9144" marB="9144"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51A0D2"/>
                    </a:solidFill>
                  </a:tcPr>
                </a:tc>
                <a:tc>
                  <a:txBody>
                    <a:bodyPr/>
                    <a:lstStyle/>
                    <a:p>
                      <a:pPr marL="0" algn="ctr" defTabSz="914400" rtl="0" eaLnBrk="1" latinLnBrk="0" hangingPunct="1"/>
                      <a:r>
                        <a:rPr lang="en-US" sz="400" b="1" kern="1200" dirty="0">
                          <a:solidFill>
                            <a:schemeClr val="lt1"/>
                          </a:solidFill>
                          <a:latin typeface="+mn-lt"/>
                          <a:ea typeface="+mn-ea"/>
                          <a:cs typeface="+mn-cs"/>
                        </a:rPr>
                        <a:t>CER-001 N=40</a:t>
                      </a:r>
                    </a:p>
                  </a:txBody>
                  <a:tcPr marL="9144" marR="9144" marT="9144" marB="9144"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51A0D2"/>
                    </a:solidFill>
                  </a:tcPr>
                </a:tc>
                <a:tc>
                  <a:txBody>
                    <a:bodyPr/>
                    <a:lstStyle/>
                    <a:p>
                      <a:pPr marL="0" algn="ctr" defTabSz="914400" rtl="0" eaLnBrk="1" latinLnBrk="0" hangingPunct="1"/>
                      <a:r>
                        <a:rPr lang="en-US" sz="400" b="1" kern="1200" dirty="0">
                          <a:solidFill>
                            <a:schemeClr val="lt1"/>
                          </a:solidFill>
                          <a:latin typeface="+mn-lt"/>
                          <a:ea typeface="+mn-ea"/>
                          <a:cs typeface="+mn-cs"/>
                        </a:rPr>
                        <a:t>Placebo N=41</a:t>
                      </a:r>
                    </a:p>
                  </a:txBody>
                  <a:tcPr marL="9144" marR="9144" marT="9144" marB="9144"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51A0D2"/>
                    </a:solidFill>
                  </a:tcPr>
                </a:tc>
                <a:tc>
                  <a:txBody>
                    <a:bodyPr/>
                    <a:lstStyle/>
                    <a:p>
                      <a:pPr marL="0" algn="ctr" defTabSz="914400" rtl="0" eaLnBrk="1" latinLnBrk="0" hangingPunct="1"/>
                      <a:r>
                        <a:rPr lang="en-US" sz="400" b="1" kern="1200" dirty="0">
                          <a:solidFill>
                            <a:schemeClr val="lt1"/>
                          </a:solidFill>
                          <a:latin typeface="+mn-lt"/>
                          <a:ea typeface="+mn-ea"/>
                          <a:cs typeface="+mn-cs"/>
                        </a:rPr>
                        <a:t>Total N=81</a:t>
                      </a:r>
                    </a:p>
                  </a:txBody>
                  <a:tcPr marL="9144" marR="9144" marT="9144" marB="9144" anchor="ctr">
                    <a:lnL w="3175" cap="flat" cmpd="sng" algn="ctr">
                      <a:solidFill>
                        <a:schemeClr val="bg1"/>
                      </a:solidFill>
                      <a:prstDash val="solid"/>
                      <a:round/>
                      <a:headEnd type="none" w="med" len="med"/>
                      <a:tailEnd type="none" w="med" len="med"/>
                    </a:lnL>
                    <a:lnR w="12700" cmpd="sng">
                      <a:noFill/>
                    </a:lnR>
                    <a:lnT w="31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51A0D2"/>
                    </a:solidFill>
                  </a:tcPr>
                </a:tc>
                <a:extLst>
                  <a:ext uri="{0D108BD9-81ED-4DB2-BD59-A6C34878D82A}">
                    <a16:rowId xmlns:a16="http://schemas.microsoft.com/office/drawing/2014/main" val="3618927691"/>
                  </a:ext>
                </a:extLst>
              </a:tr>
              <a:tr h="95281">
                <a:tc>
                  <a:txBody>
                    <a:bodyPr/>
                    <a:lstStyle/>
                    <a:p>
                      <a:r>
                        <a:rPr lang="en-US" sz="400" dirty="0">
                          <a:solidFill>
                            <a:schemeClr val="bg2"/>
                          </a:solidFill>
                          <a:latin typeface="+mn-lt"/>
                        </a:rPr>
                        <a:t>Constipation</a:t>
                      </a:r>
                    </a:p>
                  </a:txBody>
                  <a:tcPr marL="9144" marR="9144" marT="9144" marB="9144" anchor="ctr">
                    <a:lnL w="12700" cmpd="sng">
                      <a:noFill/>
                    </a:lnL>
                    <a:lnR w="3175" cap="flat" cmpd="sng" algn="ctr">
                      <a:solidFill>
                        <a:schemeClr val="bg1">
                          <a:lumMod val="75000"/>
                        </a:schemeClr>
                      </a:solidFill>
                      <a:prstDash val="solid"/>
                      <a:round/>
                      <a:headEnd type="none" w="med" len="med"/>
                      <a:tailEnd type="none" w="med" len="med"/>
                    </a:lnR>
                    <a:lnT w="12700" cmpd="sng">
                      <a:noFill/>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 dirty="0">
                          <a:solidFill>
                            <a:schemeClr val="bg2"/>
                          </a:solidFill>
                          <a:latin typeface="+mn-lt"/>
                        </a:rPr>
                        <a:t>n (%) E</a:t>
                      </a: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mpd="sng">
                      <a:noFill/>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11 ( 27.5%)  13</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mpd="sng">
                      <a:noFill/>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12 ( 29.3%)  14</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mpd="sng">
                      <a:noFill/>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23 ( 28.4%)  27</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12700" cmpd="sng">
                      <a:noFill/>
                    </a:lnR>
                    <a:lnT w="12700" cmpd="sng">
                      <a:noFill/>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174933"/>
                  </a:ext>
                </a:extLst>
              </a:tr>
              <a:tr h="95281">
                <a:tc>
                  <a:txBody>
                    <a:bodyPr/>
                    <a:lstStyle/>
                    <a:p>
                      <a:r>
                        <a:rPr lang="en-US" sz="400" dirty="0">
                          <a:solidFill>
                            <a:schemeClr val="bg2"/>
                          </a:solidFill>
                          <a:latin typeface="+mn-lt"/>
                        </a:rPr>
                        <a:t>Nausea</a:t>
                      </a:r>
                    </a:p>
                  </a:txBody>
                  <a:tcPr marL="9144" marR="9144" marT="9144" marB="9144" anchor="ctr">
                    <a:lnL w="12700" cmpd="sng">
                      <a:noFill/>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 dirty="0">
                          <a:solidFill>
                            <a:schemeClr val="bg2"/>
                          </a:solidFill>
                          <a:latin typeface="+mn-lt"/>
                        </a:rPr>
                        <a:t>n (%) E</a:t>
                      </a: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10 ( 25.0%)  10</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12 ( 29.3%)  13</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a:t>
                      </a:r>
                      <a:r>
                        <a:rPr lang="en-MY" sz="400" kern="1200" dirty="0">
                          <a:solidFill>
                            <a:schemeClr val="bg2"/>
                          </a:solidFill>
                          <a:latin typeface="+mn-lt"/>
                          <a:ea typeface="+mn-ea"/>
                          <a:cs typeface="+mn-cs"/>
                        </a:rPr>
                        <a:t>22 ( 27.2%) 23</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12700" cmpd="sng">
                      <a:noFill/>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8831552"/>
                  </a:ext>
                </a:extLst>
              </a:tr>
              <a:tr h="142801">
                <a:tc>
                  <a:txBody>
                    <a:bodyPr/>
                    <a:lstStyle/>
                    <a:p>
                      <a:r>
                        <a:rPr lang="en-US" sz="400" dirty="0">
                          <a:solidFill>
                            <a:schemeClr val="bg2"/>
                          </a:solidFill>
                          <a:latin typeface="+mn-lt"/>
                        </a:rPr>
                        <a:t>Abdominal distension</a:t>
                      </a:r>
                    </a:p>
                  </a:txBody>
                  <a:tcPr marL="9144" marR="9144" marT="9144" marB="9144" anchor="ctr">
                    <a:lnL w="12700" cmpd="sng">
                      <a:noFill/>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 dirty="0">
                          <a:solidFill>
                            <a:schemeClr val="bg2"/>
                          </a:solidFill>
                          <a:latin typeface="+mn-lt"/>
                        </a:rPr>
                        <a:t>n (%) E</a:t>
                      </a: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13 ( 32.5%)  16</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a:t>
                      </a:r>
                      <a:r>
                        <a:rPr lang="en-MY" sz="400" kern="1200" dirty="0">
                          <a:solidFill>
                            <a:schemeClr val="bg2"/>
                          </a:solidFill>
                          <a:latin typeface="+mn-lt"/>
                          <a:ea typeface="+mn-ea"/>
                          <a:cs typeface="+mn-cs"/>
                        </a:rPr>
                        <a:t>7 ( 17.1%) 7</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a:t>
                      </a:r>
                      <a:r>
                        <a:rPr lang="en-MY" sz="400" kern="1200" dirty="0">
                          <a:solidFill>
                            <a:schemeClr val="bg2"/>
                          </a:solidFill>
                          <a:latin typeface="+mn-lt"/>
                          <a:ea typeface="+mn-ea"/>
                          <a:cs typeface="+mn-cs"/>
                        </a:rPr>
                        <a:t>20 ( 24.7%) 23</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12700" cmpd="sng">
                      <a:noFill/>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0991950"/>
                  </a:ext>
                </a:extLst>
              </a:tr>
              <a:tr h="95281">
                <a:tc>
                  <a:txBody>
                    <a:bodyPr/>
                    <a:lstStyle/>
                    <a:p>
                      <a:r>
                        <a:rPr lang="en-US" sz="400" dirty="0">
                          <a:solidFill>
                            <a:schemeClr val="bg2"/>
                          </a:solidFill>
                          <a:latin typeface="+mn-lt"/>
                        </a:rPr>
                        <a:t>Diarrhoea</a:t>
                      </a:r>
                    </a:p>
                  </a:txBody>
                  <a:tcPr marL="9144" marR="9144" marT="9144" marB="9144" anchor="ctr">
                    <a:lnL w="12700" cmpd="sng">
                      <a:noFill/>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 dirty="0">
                          <a:solidFill>
                            <a:schemeClr val="bg2"/>
                          </a:solidFill>
                          <a:latin typeface="+mn-lt"/>
                        </a:rPr>
                        <a:t>n (%) E</a:t>
                      </a: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MY" sz="400" kern="1200" dirty="0">
                          <a:solidFill>
                            <a:schemeClr val="bg2"/>
                          </a:solidFill>
                          <a:latin typeface="+mn-lt"/>
                          <a:ea typeface="+mn-ea"/>
                          <a:cs typeface="+mn-cs"/>
                        </a:rPr>
                        <a:t>  8 ( 20.0%) 10</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a:t>
                      </a:r>
                      <a:r>
                        <a:rPr lang="en-MY" sz="400" kern="1200" dirty="0">
                          <a:solidFill>
                            <a:schemeClr val="bg2"/>
                          </a:solidFill>
                          <a:latin typeface="+mn-lt"/>
                          <a:ea typeface="+mn-ea"/>
                          <a:cs typeface="+mn-cs"/>
                        </a:rPr>
                        <a:t>8 ( 19.5%) 9</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a:t>
                      </a:r>
                      <a:r>
                        <a:rPr lang="en-MY" sz="400" kern="1200" dirty="0">
                          <a:solidFill>
                            <a:schemeClr val="bg2"/>
                          </a:solidFill>
                          <a:latin typeface="+mn-lt"/>
                          <a:ea typeface="+mn-ea"/>
                          <a:cs typeface="+mn-cs"/>
                        </a:rPr>
                        <a:t>16 ( 19.8%) 19</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12700" cmpd="sng">
                      <a:noFill/>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3227108"/>
                  </a:ext>
                </a:extLst>
              </a:tr>
              <a:tr h="95281">
                <a:tc>
                  <a:txBody>
                    <a:bodyPr/>
                    <a:lstStyle/>
                    <a:p>
                      <a:r>
                        <a:rPr lang="en-US" sz="400" dirty="0">
                          <a:solidFill>
                            <a:schemeClr val="bg2"/>
                          </a:solidFill>
                          <a:latin typeface="+mn-lt"/>
                        </a:rPr>
                        <a:t>Abdominal pain</a:t>
                      </a:r>
                    </a:p>
                  </a:txBody>
                  <a:tcPr marL="9144" marR="9144" marT="9144" marB="9144" anchor="ctr">
                    <a:lnL w="12700" cmpd="sng">
                      <a:noFill/>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 dirty="0">
                          <a:solidFill>
                            <a:schemeClr val="bg2"/>
                          </a:solidFill>
                          <a:latin typeface="+mn-lt"/>
                        </a:rPr>
                        <a:t>n (%) E</a:t>
                      </a: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6 ( 15.0%)   7</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1 (  2.4%)   1</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7 (  8.6%)   8</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12700" cmpd="sng">
                      <a:noFill/>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6704379"/>
                  </a:ext>
                </a:extLst>
              </a:tr>
              <a:tr h="95281">
                <a:tc>
                  <a:txBody>
                    <a:bodyPr/>
                    <a:lstStyle/>
                    <a:p>
                      <a:r>
                        <a:rPr lang="en-US" sz="400" dirty="0">
                          <a:solidFill>
                            <a:schemeClr val="bg2"/>
                          </a:solidFill>
                          <a:latin typeface="+mn-lt"/>
                        </a:rPr>
                        <a:t>Vomiting</a:t>
                      </a:r>
                    </a:p>
                  </a:txBody>
                  <a:tcPr marL="9144" marR="9144" marT="9144" marB="9144" anchor="ctr">
                    <a:lnL w="12700" cmpd="sng">
                      <a:noFill/>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 dirty="0">
                          <a:solidFill>
                            <a:schemeClr val="bg2"/>
                          </a:solidFill>
                          <a:latin typeface="+mn-lt"/>
                        </a:rPr>
                        <a:t>n (%) E</a:t>
                      </a: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1 (  2.5%)   1</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6 ( 14.6%)   6</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7 (  8.6%)   7</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12700" cmpd="sng">
                      <a:noFill/>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3381711"/>
                  </a:ext>
                </a:extLst>
              </a:tr>
              <a:tr h="142801">
                <a:tc>
                  <a:txBody>
                    <a:bodyPr/>
                    <a:lstStyle/>
                    <a:p>
                      <a:r>
                        <a:rPr lang="en-US" sz="400" dirty="0">
                          <a:solidFill>
                            <a:schemeClr val="bg2"/>
                          </a:solidFill>
                          <a:latin typeface="+mn-lt"/>
                        </a:rPr>
                        <a:t>Abdominal pain upper</a:t>
                      </a:r>
                    </a:p>
                  </a:txBody>
                  <a:tcPr marL="9144" marR="9144" marT="9144" marB="9144" anchor="ctr">
                    <a:lnL w="12700" cmpd="sng">
                      <a:noFill/>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 dirty="0">
                          <a:solidFill>
                            <a:schemeClr val="bg2"/>
                          </a:solidFill>
                          <a:latin typeface="+mn-lt"/>
                        </a:rPr>
                        <a:t>n (%) E</a:t>
                      </a: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6 ( 15.0%)   7</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0 (  0.0%)   0</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6 (  7.4%)   7</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12700" cmpd="sng">
                      <a:noFill/>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337900"/>
                  </a:ext>
                </a:extLst>
              </a:tr>
              <a:tr h="95281">
                <a:tc>
                  <a:txBody>
                    <a:bodyPr/>
                    <a:lstStyle/>
                    <a:p>
                      <a:r>
                        <a:rPr lang="en-US" sz="400" dirty="0">
                          <a:solidFill>
                            <a:schemeClr val="bg2"/>
                          </a:solidFill>
                          <a:latin typeface="+mn-lt"/>
                        </a:rPr>
                        <a:t>Dizziness</a:t>
                      </a:r>
                    </a:p>
                  </a:txBody>
                  <a:tcPr marL="9144" marR="9144" marT="9144" marB="9144" anchor="ctr">
                    <a:lnL w="12700" cmpd="sng">
                      <a:noFill/>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 dirty="0">
                          <a:solidFill>
                            <a:schemeClr val="bg2"/>
                          </a:solidFill>
                          <a:latin typeface="+mn-lt"/>
                        </a:rPr>
                        <a:t>n (%) E</a:t>
                      </a: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3 (  7.5%)   3</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a:t>
                      </a:r>
                      <a:r>
                        <a:rPr lang="en-MY" sz="400" kern="1200" dirty="0">
                          <a:solidFill>
                            <a:schemeClr val="bg2"/>
                          </a:solidFill>
                          <a:latin typeface="+mn-lt"/>
                          <a:ea typeface="+mn-ea"/>
                          <a:cs typeface="+mn-cs"/>
                        </a:rPr>
                        <a:t>2 ( 4.9%) 2</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a:t>
                      </a:r>
                      <a:r>
                        <a:rPr lang="en-MY" sz="400" kern="1200" dirty="0">
                          <a:solidFill>
                            <a:schemeClr val="bg2"/>
                          </a:solidFill>
                          <a:latin typeface="+mn-lt"/>
                          <a:ea typeface="+mn-ea"/>
                          <a:cs typeface="+mn-cs"/>
                        </a:rPr>
                        <a:t>5 ( 6.2%) 5</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12700" cmpd="sng">
                      <a:noFill/>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3687018"/>
                  </a:ext>
                </a:extLst>
              </a:tr>
              <a:tr h="95281">
                <a:tc>
                  <a:txBody>
                    <a:bodyPr/>
                    <a:lstStyle/>
                    <a:p>
                      <a:r>
                        <a:rPr lang="en-US" sz="400" dirty="0">
                          <a:solidFill>
                            <a:schemeClr val="bg2"/>
                          </a:solidFill>
                          <a:latin typeface="+mn-lt"/>
                        </a:rPr>
                        <a:t>Dyspepsia</a:t>
                      </a:r>
                    </a:p>
                  </a:txBody>
                  <a:tcPr marL="9144" marR="9144" marT="9144" marB="9144" anchor="ctr">
                    <a:lnL w="12700" cmpd="sng">
                      <a:noFill/>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00" dirty="0">
                          <a:solidFill>
                            <a:schemeClr val="bg2"/>
                          </a:solidFill>
                          <a:latin typeface="+mn-lt"/>
                        </a:rPr>
                        <a:t>n (%) E</a:t>
                      </a: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3 (  7.5%)   3</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2 (  4.9%)   2</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5 (  6.2%)   5</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12700" cmpd="sng">
                      <a:noFill/>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33721889"/>
                  </a:ext>
                </a:extLst>
              </a:tr>
              <a:tr h="142801">
                <a:tc>
                  <a:txBody>
                    <a:bodyPr/>
                    <a:lstStyle/>
                    <a:p>
                      <a:r>
                        <a:rPr lang="en-US" sz="400" dirty="0">
                          <a:solidFill>
                            <a:schemeClr val="bg2"/>
                          </a:solidFill>
                          <a:latin typeface="+mn-lt"/>
                        </a:rPr>
                        <a:t>Gastrooesophageal reflux disease</a:t>
                      </a:r>
                    </a:p>
                  </a:txBody>
                  <a:tcPr marL="9144" marR="9144" marT="9144" marB="9144" anchor="ctr">
                    <a:lnL w="12700" cmpd="sng">
                      <a:noFill/>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400" dirty="0">
                          <a:solidFill>
                            <a:schemeClr val="bg2"/>
                          </a:solidFill>
                          <a:latin typeface="+mn-lt"/>
                        </a:rPr>
                        <a:t>n (%) E</a:t>
                      </a: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3 (  7.5%)   3</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2 (  4.9%)   2</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spcBef>
                          <a:spcPts val="50"/>
                        </a:spcBef>
                        <a:spcAft>
                          <a:spcPts val="50"/>
                        </a:spcAft>
                      </a:pPr>
                      <a:r>
                        <a:rPr lang="en-AU" sz="400" kern="1200" dirty="0">
                          <a:solidFill>
                            <a:schemeClr val="bg2"/>
                          </a:solidFill>
                          <a:latin typeface="+mn-lt"/>
                          <a:ea typeface="+mn-ea"/>
                          <a:cs typeface="+mn-cs"/>
                        </a:rPr>
                        <a:t>  5 (  6.2%)   5</a:t>
                      </a:r>
                      <a:endParaRPr lang="en-GB" sz="400" kern="1200" dirty="0">
                        <a:solidFill>
                          <a:schemeClr val="bg2"/>
                        </a:solidFill>
                        <a:latin typeface="+mn-lt"/>
                        <a:ea typeface="+mn-ea"/>
                        <a:cs typeface="+mn-cs"/>
                      </a:endParaRPr>
                    </a:p>
                  </a:txBody>
                  <a:tcPr marL="9144" marR="9144" marT="9144" marB="9144" anchor="ctr">
                    <a:lnL w="3175" cap="flat" cmpd="sng" algn="ctr">
                      <a:solidFill>
                        <a:schemeClr val="bg1">
                          <a:lumMod val="75000"/>
                        </a:schemeClr>
                      </a:solidFill>
                      <a:prstDash val="solid"/>
                      <a:round/>
                      <a:headEnd type="none" w="med" len="med"/>
                      <a:tailEnd type="none" w="med" len="med"/>
                    </a:lnL>
                    <a:lnR w="12700" cmpd="sng">
                      <a:noFill/>
                    </a:lnR>
                    <a:lnT w="3175"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66512078"/>
                  </a:ext>
                </a:extLst>
              </a:tr>
            </a:tbl>
          </a:graphicData>
        </a:graphic>
      </p:graphicFrame>
      <p:sp>
        <p:nvSpPr>
          <p:cNvPr id="76" name="Rectangle 75">
            <a:extLst>
              <a:ext uri="{FF2B5EF4-FFF2-40B4-BE49-F238E27FC236}">
                <a16:creationId xmlns:a16="http://schemas.microsoft.com/office/drawing/2014/main" id="{C8F3016B-D4A5-072F-32DC-58243CB66685}"/>
              </a:ext>
            </a:extLst>
          </p:cNvPr>
          <p:cNvSpPr/>
          <p:nvPr/>
        </p:nvSpPr>
        <p:spPr>
          <a:xfrm>
            <a:off x="5144527" y="4688124"/>
            <a:ext cx="2104883" cy="1523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7432" rIns="45720" bIns="27432" numCol="1" spcCol="0" rtlCol="0" fromWordArt="0" anchor="ctr" anchorCtr="0" forceAA="0" compatLnSpc="1">
            <a:prstTxWarp prst="textNoShape">
              <a:avLst/>
            </a:prstTxWarp>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51A0D2"/>
                </a:solidFill>
                <a:effectLst/>
                <a:uLnTx/>
                <a:uFillTx/>
                <a:latin typeface="Calibri"/>
                <a:ea typeface="+mn-ea"/>
                <a:cs typeface="+mn-cs"/>
              </a:rPr>
              <a:t>DISCUSSION</a:t>
            </a:r>
            <a:endParaRPr kumimoji="0" lang="en-US" sz="600" b="1" i="0" u="none" strike="noStrike" kern="1200" cap="none" spc="0" normalizeH="0" baseline="0" noProof="0" dirty="0">
              <a:ln>
                <a:noFill/>
              </a:ln>
              <a:solidFill>
                <a:srgbClr val="51A0D2"/>
              </a:solidFill>
              <a:effectLst/>
              <a:uLnTx/>
              <a:uFillTx/>
              <a:latin typeface="Calibri"/>
              <a:ea typeface="+mn-ea"/>
              <a:cs typeface="+mn-cs"/>
            </a:endParaRPr>
          </a:p>
        </p:txBody>
      </p:sp>
      <p:sp>
        <p:nvSpPr>
          <p:cNvPr id="77" name="Rectangle 76">
            <a:extLst>
              <a:ext uri="{FF2B5EF4-FFF2-40B4-BE49-F238E27FC236}">
                <a16:creationId xmlns:a16="http://schemas.microsoft.com/office/drawing/2014/main" id="{AF5AAE1B-6ACC-5F8E-28F0-B8A087E87443}"/>
              </a:ext>
            </a:extLst>
          </p:cNvPr>
          <p:cNvSpPr/>
          <p:nvPr/>
        </p:nvSpPr>
        <p:spPr>
          <a:xfrm>
            <a:off x="5144527" y="4812272"/>
            <a:ext cx="2104883" cy="1246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7432" rIns="45720" bIns="27432"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500" i="0" u="none" strike="noStrike" kern="1200" cap="none" spc="0" normalizeH="0" baseline="0" noProof="0" dirty="0">
                <a:ln>
                  <a:noFill/>
                </a:ln>
                <a:solidFill>
                  <a:srgbClr val="51A0D2"/>
                </a:solidFill>
                <a:effectLst/>
                <a:uLnTx/>
                <a:uFillTx/>
                <a:latin typeface="Calibri"/>
                <a:ea typeface="+mn-ea"/>
                <a:cs typeface="+mn-cs"/>
              </a:rPr>
              <a:t>Discussion of results</a:t>
            </a:r>
            <a:endParaRPr kumimoji="0" lang="en-US" sz="400" i="0" u="none" strike="noStrike" kern="1200" cap="none" spc="0" normalizeH="0" baseline="0" noProof="0" dirty="0">
              <a:ln>
                <a:noFill/>
              </a:ln>
              <a:solidFill>
                <a:srgbClr val="51A0D2"/>
              </a:solidFill>
              <a:effectLst/>
              <a:uLnTx/>
              <a:uFillTx/>
              <a:latin typeface="Calibri"/>
              <a:ea typeface="+mn-ea"/>
              <a:cs typeface="+mn-cs"/>
            </a:endParaRPr>
          </a:p>
        </p:txBody>
      </p:sp>
      <p:sp>
        <p:nvSpPr>
          <p:cNvPr id="79" name="Freeform: Shape 9">
            <a:extLst>
              <a:ext uri="{FF2B5EF4-FFF2-40B4-BE49-F238E27FC236}">
                <a16:creationId xmlns:a16="http://schemas.microsoft.com/office/drawing/2014/main" id="{A43E7351-028D-94A7-588D-93597EDB9B29}"/>
              </a:ext>
            </a:extLst>
          </p:cNvPr>
          <p:cNvSpPr/>
          <p:nvPr/>
        </p:nvSpPr>
        <p:spPr>
          <a:xfrm flipH="1">
            <a:off x="5184371" y="4953094"/>
            <a:ext cx="73429" cy="73429"/>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81" name="TextBox 80">
            <a:extLst>
              <a:ext uri="{FF2B5EF4-FFF2-40B4-BE49-F238E27FC236}">
                <a16:creationId xmlns:a16="http://schemas.microsoft.com/office/drawing/2014/main" id="{E92E5228-1FE2-5205-7057-0977F8649A2F}"/>
              </a:ext>
            </a:extLst>
          </p:cNvPr>
          <p:cNvSpPr txBox="1"/>
          <p:nvPr/>
        </p:nvSpPr>
        <p:spPr>
          <a:xfrm>
            <a:off x="5292725" y="4958019"/>
            <a:ext cx="1924050" cy="1343958"/>
          </a:xfrm>
          <a:prstGeom prst="rect">
            <a:avLst/>
          </a:prstGeom>
          <a:noFill/>
        </p:spPr>
        <p:txBody>
          <a:bodyPr wrap="square" lIns="0" tIns="0" rIns="0" bIns="0">
            <a:spAutoFit/>
          </a:bodyPr>
          <a:lstStyle/>
          <a:p>
            <a:pPr>
              <a:spcBef>
                <a:spcPts val="400"/>
              </a:spcBef>
              <a:defRPr/>
            </a:pPr>
            <a:r>
              <a:rPr lang="en-US" sz="400" dirty="0">
                <a:solidFill>
                  <a:schemeClr val="bg2"/>
                </a:solidFill>
                <a:effectLst/>
                <a:ea typeface="Times New Roman" panose="02020603050405020304" pitchFamily="18" charset="0"/>
                <a:cs typeface="Times New Roman" panose="02020603050405020304" pitchFamily="18" charset="0"/>
              </a:rPr>
              <a:t>While this study was not powered for the primary endpoint, promising results at Month 2 and in a pre-specified per-protocol analysis point to efficacy signals for CER-001. Future studies will use a revised formulation. The tolerability of both CER-001 and placebo in this study and the subsequent withdrawal rate in both arms led to a high degree of variability in the data, which in addition to the small sample size affects the study conclusions. However, the magnitude of effect seen, even in the small numbers, gives reason to further explore development in this indication. </a:t>
            </a:r>
            <a:r>
              <a:rPr lang="en-US" sz="400" dirty="0">
                <a:solidFill>
                  <a:schemeClr val="bg2"/>
                </a:solidFill>
                <a:ea typeface="Times New Roman" panose="02020603050405020304" pitchFamily="18" charset="0"/>
                <a:cs typeface="Times New Roman" panose="02020603050405020304" pitchFamily="18" charset="0"/>
              </a:rPr>
              <a:t>Continued access to CER-001 was requested by three subjects and is managed under a Special Access Scheme.</a:t>
            </a:r>
            <a:endParaRPr lang="en-US" sz="400" dirty="0">
              <a:solidFill>
                <a:schemeClr val="bg2"/>
              </a:solidFill>
              <a:effectLst/>
              <a:ea typeface="Times New Roman" panose="02020603050405020304" pitchFamily="18" charset="0"/>
              <a:cs typeface="Times New Roman" panose="02020603050405020304" pitchFamily="18" charset="0"/>
            </a:endParaRPr>
          </a:p>
          <a:p>
            <a:pPr marR="0" lvl="0" algn="l" defTabSz="914400" rtl="0" eaLnBrk="1" fontAlgn="auto" latinLnBrk="0" hangingPunct="1">
              <a:spcBef>
                <a:spcPts val="400"/>
              </a:spcBef>
              <a:spcAft>
                <a:spcPts val="0"/>
              </a:spcAft>
              <a:buClrTx/>
              <a:buSzTx/>
              <a:tabLst/>
              <a:defRPr/>
            </a:pPr>
            <a:r>
              <a:rPr lang="en-US" sz="400" dirty="0">
                <a:solidFill>
                  <a:schemeClr val="bg2"/>
                </a:solidFill>
                <a:ea typeface="Times New Roman" panose="02020603050405020304" pitchFamily="18" charset="0"/>
                <a:cs typeface="Times New Roman" panose="02020603050405020304" pitchFamily="18" charset="0"/>
              </a:rPr>
              <a:t>The targets of the traditional preventive treatments for migraine are the brain’s excitation/inhibition balance and/or serotonin metabolism and come with associated side effect profiles. The newer CGRP therapies are better tolerated for many than traditional therapies and effective in studies with large sample sizes and effect sizes ranging from a -0.8 (</a:t>
            </a:r>
            <a:r>
              <a:rPr lang="en-US" sz="400" dirty="0" err="1">
                <a:solidFill>
                  <a:schemeClr val="bg2"/>
                </a:solidFill>
                <a:ea typeface="Times New Roman" panose="02020603050405020304" pitchFamily="18" charset="0"/>
                <a:cs typeface="Times New Roman" panose="02020603050405020304" pitchFamily="18" charset="0"/>
              </a:rPr>
              <a:t>rimegepant</a:t>
            </a:r>
            <a:r>
              <a:rPr lang="en-US" sz="400" dirty="0">
                <a:solidFill>
                  <a:schemeClr val="bg2"/>
                </a:solidFill>
                <a:ea typeface="Times New Roman" panose="02020603050405020304" pitchFamily="18" charset="0"/>
                <a:cs typeface="Times New Roman" panose="02020603050405020304" pitchFamily="18" charset="0"/>
              </a:rPr>
              <a:t>, episodic and chronic migraine) to -2.6 migraine day (</a:t>
            </a:r>
            <a:r>
              <a:rPr lang="en-US" sz="400" dirty="0" err="1">
                <a:solidFill>
                  <a:schemeClr val="bg2"/>
                </a:solidFill>
                <a:ea typeface="Times New Roman" panose="02020603050405020304" pitchFamily="18" charset="0"/>
                <a:cs typeface="Times New Roman" panose="02020603050405020304" pitchFamily="18" charset="0"/>
              </a:rPr>
              <a:t>eptinezumab</a:t>
            </a:r>
            <a:r>
              <a:rPr lang="en-US" sz="400" dirty="0">
                <a:solidFill>
                  <a:schemeClr val="bg2"/>
                </a:solidFill>
                <a:ea typeface="Times New Roman" panose="02020603050405020304" pitchFamily="18" charset="0"/>
                <a:cs typeface="Times New Roman" panose="02020603050405020304" pitchFamily="18" charset="0"/>
              </a:rPr>
              <a:t>, chronic migraine) difference to placebo. While the CGRP agents provide a welcome new treatment option, further treatment options are still required to address the multifactorial nature of the disease, with heterogeneous migraine types responding differently to treatments. Studies suggest a metabolic pathway as a valid and viable target which has not yet been fully explored. Data from case studies and controlled trials of the ketogenic diet support this target [5-8]. Ketogenic diets are difficult to maintain. CER-001 is a ketogenic therapy without the need for dietary modifications or restrictions that offers a different target to the established migraine preventive therapies.</a:t>
            </a:r>
          </a:p>
        </p:txBody>
      </p:sp>
      <p:sp>
        <p:nvSpPr>
          <p:cNvPr id="82" name="Freeform: Shape 9">
            <a:extLst>
              <a:ext uri="{FF2B5EF4-FFF2-40B4-BE49-F238E27FC236}">
                <a16:creationId xmlns:a16="http://schemas.microsoft.com/office/drawing/2014/main" id="{04E2C998-3926-F326-DADA-989FD01F5093}"/>
              </a:ext>
            </a:extLst>
          </p:cNvPr>
          <p:cNvSpPr/>
          <p:nvPr/>
        </p:nvSpPr>
        <p:spPr>
          <a:xfrm flipH="1">
            <a:off x="5184371" y="5477547"/>
            <a:ext cx="73429" cy="73429"/>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86" name="Rectangle 85">
            <a:extLst>
              <a:ext uri="{FF2B5EF4-FFF2-40B4-BE49-F238E27FC236}">
                <a16:creationId xmlns:a16="http://schemas.microsoft.com/office/drawing/2014/main" id="{087E8489-E82C-C236-09FB-3F797D5740A8}"/>
              </a:ext>
            </a:extLst>
          </p:cNvPr>
          <p:cNvSpPr/>
          <p:nvPr/>
        </p:nvSpPr>
        <p:spPr>
          <a:xfrm>
            <a:off x="7345689" y="4688124"/>
            <a:ext cx="2288498" cy="1523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7432" rIns="45720" bIns="27432" numCol="1" spcCol="0" rtlCol="0" fromWordArt="0" anchor="ctr" anchorCtr="0" forceAA="0" compatLnSpc="1">
            <a:prstTxWarp prst="textNoShape">
              <a:avLst/>
            </a:prstTxWarp>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51A0D2"/>
                </a:solidFill>
                <a:effectLst/>
                <a:uLnTx/>
                <a:uFillTx/>
                <a:latin typeface="Calibri"/>
                <a:ea typeface="+mn-ea"/>
                <a:cs typeface="+mn-cs"/>
              </a:rPr>
              <a:t>CONCLUSIONS</a:t>
            </a:r>
            <a:endParaRPr kumimoji="0" lang="en-US" sz="600" b="1" i="0" u="none" strike="noStrike" kern="1200" cap="none" spc="0" normalizeH="0" baseline="0" noProof="0" dirty="0">
              <a:ln>
                <a:noFill/>
              </a:ln>
              <a:solidFill>
                <a:srgbClr val="51A0D2"/>
              </a:solidFill>
              <a:effectLst/>
              <a:uLnTx/>
              <a:uFillTx/>
              <a:latin typeface="Calibri"/>
              <a:ea typeface="+mn-ea"/>
              <a:cs typeface="+mn-cs"/>
            </a:endParaRPr>
          </a:p>
        </p:txBody>
      </p:sp>
      <p:sp>
        <p:nvSpPr>
          <p:cNvPr id="88" name="Freeform: Shape 9">
            <a:extLst>
              <a:ext uri="{FF2B5EF4-FFF2-40B4-BE49-F238E27FC236}">
                <a16:creationId xmlns:a16="http://schemas.microsoft.com/office/drawing/2014/main" id="{188833BD-5E5F-3692-FA34-7603153A8964}"/>
              </a:ext>
            </a:extLst>
          </p:cNvPr>
          <p:cNvSpPr/>
          <p:nvPr/>
        </p:nvSpPr>
        <p:spPr>
          <a:xfrm flipH="1">
            <a:off x="7385533" y="4837129"/>
            <a:ext cx="73429" cy="73429"/>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89" name="TextBox 88">
            <a:extLst>
              <a:ext uri="{FF2B5EF4-FFF2-40B4-BE49-F238E27FC236}">
                <a16:creationId xmlns:a16="http://schemas.microsoft.com/office/drawing/2014/main" id="{EB8D83FB-C161-9B72-60B5-BDAE7003CA42}"/>
              </a:ext>
            </a:extLst>
          </p:cNvPr>
          <p:cNvSpPr txBox="1"/>
          <p:nvPr/>
        </p:nvSpPr>
        <p:spPr>
          <a:xfrm>
            <a:off x="7493886" y="4842054"/>
            <a:ext cx="2088263" cy="630942"/>
          </a:xfrm>
          <a:prstGeom prst="rect">
            <a:avLst/>
          </a:prstGeom>
          <a:noFill/>
        </p:spPr>
        <p:txBody>
          <a:bodyPr wrap="square" lIns="0" tIns="0" rIns="0" bIns="0">
            <a:spAutoFit/>
          </a:bodyPr>
          <a:lstStyle/>
          <a:p>
            <a:pPr>
              <a:spcBef>
                <a:spcPts val="200"/>
              </a:spcBef>
              <a:defRPr/>
            </a:pPr>
            <a:r>
              <a:rPr lang="en-US" sz="400" dirty="0">
                <a:solidFill>
                  <a:schemeClr val="bg2"/>
                </a:solidFill>
                <a:effectLst/>
                <a:ea typeface="Times New Roman" panose="02020603050405020304" pitchFamily="18" charset="0"/>
                <a:cs typeface="Times New Roman" panose="02020603050405020304" pitchFamily="18" charset="0"/>
              </a:rPr>
              <a:t>No significant safety issues were identified during the study, but neither the AC-SD-03 formulation of CER-001 nor the matching placebo appeared well tolerated</a:t>
            </a:r>
          </a:p>
          <a:p>
            <a:pPr>
              <a:spcBef>
                <a:spcPts val="200"/>
              </a:spcBef>
              <a:defRPr/>
            </a:pPr>
            <a:r>
              <a:rPr lang="en-US" sz="400" dirty="0">
                <a:solidFill>
                  <a:schemeClr val="bg2"/>
                </a:solidFill>
                <a:effectLst/>
                <a:ea typeface="Times New Roman" panose="02020603050405020304" pitchFamily="18" charset="0"/>
                <a:cs typeface="Times New Roman" panose="02020603050405020304" pitchFamily="18" charset="0"/>
              </a:rPr>
              <a:t>Although the primary endpoint showed no difference of </a:t>
            </a:r>
            <a:r>
              <a:rPr lang="en-US" sz="400" dirty="0" err="1">
                <a:solidFill>
                  <a:schemeClr val="bg2"/>
                </a:solidFill>
                <a:effectLst/>
                <a:ea typeface="Times New Roman" panose="02020603050405020304" pitchFamily="18" charset="0"/>
                <a:cs typeface="Times New Roman" panose="02020603050405020304" pitchFamily="18" charset="0"/>
              </a:rPr>
              <a:t>tricaprilin</a:t>
            </a:r>
            <a:r>
              <a:rPr lang="en-US" sz="400" dirty="0">
                <a:solidFill>
                  <a:schemeClr val="bg2"/>
                </a:solidFill>
                <a:effectLst/>
                <a:ea typeface="Times New Roman" panose="02020603050405020304" pitchFamily="18" charset="0"/>
                <a:cs typeface="Times New Roman" panose="02020603050405020304" pitchFamily="18" charset="0"/>
              </a:rPr>
              <a:t> to placebo on the primary endpoint (change from baseline in migraine headache days [MHD] in Month 3 in the EES), results from Month 2 (EES, EEITS), and Month 3 (EEITS) indicate an efficacy signal</a:t>
            </a:r>
          </a:p>
          <a:p>
            <a:pPr>
              <a:spcBef>
                <a:spcPts val="200"/>
              </a:spcBef>
              <a:defRPr/>
            </a:pPr>
            <a:r>
              <a:rPr lang="en-US" sz="400" dirty="0">
                <a:solidFill>
                  <a:schemeClr val="bg2"/>
                </a:solidFill>
                <a:effectLst/>
                <a:ea typeface="Times New Roman" panose="02020603050405020304" pitchFamily="18" charset="0"/>
                <a:cs typeface="Times New Roman" panose="02020603050405020304" pitchFamily="18" charset="0"/>
              </a:rPr>
              <a:t>The similar incidence of causally-related TEAEs, and the withdrawal rate in both treatment arms indicate poor tolerability of the formulation rather than CER-001</a:t>
            </a:r>
          </a:p>
          <a:p>
            <a:pPr>
              <a:spcBef>
                <a:spcPts val="200"/>
              </a:spcBef>
              <a:defRPr/>
            </a:pPr>
            <a:r>
              <a:rPr lang="en-US" sz="400" dirty="0">
                <a:solidFill>
                  <a:schemeClr val="bg2"/>
                </a:solidFill>
                <a:effectLst/>
                <a:ea typeface="Times New Roman" panose="02020603050405020304" pitchFamily="18" charset="0"/>
                <a:cs typeface="Times New Roman" panose="02020603050405020304" pitchFamily="18" charset="0"/>
              </a:rPr>
              <a:t>Results of the pilot suggest directional promise over 2-3 months for oral </a:t>
            </a:r>
            <a:r>
              <a:rPr lang="en-US" sz="400" dirty="0" err="1">
                <a:solidFill>
                  <a:schemeClr val="bg2"/>
                </a:solidFill>
                <a:effectLst/>
                <a:ea typeface="Times New Roman" panose="02020603050405020304" pitchFamily="18" charset="0"/>
                <a:cs typeface="Times New Roman" panose="02020603050405020304" pitchFamily="18" charset="0"/>
              </a:rPr>
              <a:t>tricaprilin</a:t>
            </a:r>
            <a:r>
              <a:rPr lang="en-US" sz="400" dirty="0">
                <a:solidFill>
                  <a:schemeClr val="bg2"/>
                </a:solidFill>
                <a:effectLst/>
                <a:ea typeface="Times New Roman" panose="02020603050405020304" pitchFamily="18" charset="0"/>
                <a:cs typeface="Times New Roman" panose="02020603050405020304" pitchFamily="18" charset="0"/>
              </a:rPr>
              <a:t>, and a new formulation will be used for larger, fully-powered Phase 2/3 studies</a:t>
            </a:r>
          </a:p>
        </p:txBody>
      </p:sp>
      <p:sp>
        <p:nvSpPr>
          <p:cNvPr id="91" name="Freeform: Shape 9">
            <a:extLst>
              <a:ext uri="{FF2B5EF4-FFF2-40B4-BE49-F238E27FC236}">
                <a16:creationId xmlns:a16="http://schemas.microsoft.com/office/drawing/2014/main" id="{44E14F0C-AFFE-EC6A-AB1A-515CF87AEE20}"/>
              </a:ext>
            </a:extLst>
          </p:cNvPr>
          <p:cNvSpPr/>
          <p:nvPr/>
        </p:nvSpPr>
        <p:spPr>
          <a:xfrm flipH="1">
            <a:off x="7385533" y="4983692"/>
            <a:ext cx="73429" cy="73429"/>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92" name="Freeform: Shape 9">
            <a:extLst>
              <a:ext uri="{FF2B5EF4-FFF2-40B4-BE49-F238E27FC236}">
                <a16:creationId xmlns:a16="http://schemas.microsoft.com/office/drawing/2014/main" id="{D0F2A3D1-28BD-F0E9-BEB3-A5344940DB5B}"/>
              </a:ext>
            </a:extLst>
          </p:cNvPr>
          <p:cNvSpPr/>
          <p:nvPr/>
        </p:nvSpPr>
        <p:spPr>
          <a:xfrm flipH="1">
            <a:off x="7385533" y="5194400"/>
            <a:ext cx="73429" cy="73429"/>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93" name="Freeform: Shape 9">
            <a:extLst>
              <a:ext uri="{FF2B5EF4-FFF2-40B4-BE49-F238E27FC236}">
                <a16:creationId xmlns:a16="http://schemas.microsoft.com/office/drawing/2014/main" id="{B0AF698F-FCD3-E00B-A779-F35680734E0D}"/>
              </a:ext>
            </a:extLst>
          </p:cNvPr>
          <p:cNvSpPr/>
          <p:nvPr/>
        </p:nvSpPr>
        <p:spPr>
          <a:xfrm flipH="1">
            <a:off x="7385533" y="5338925"/>
            <a:ext cx="73429" cy="73429"/>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94" name="Rectangle 93">
            <a:extLst>
              <a:ext uri="{FF2B5EF4-FFF2-40B4-BE49-F238E27FC236}">
                <a16:creationId xmlns:a16="http://schemas.microsoft.com/office/drawing/2014/main" id="{0A0B0396-ACB2-8FEE-88BB-D9E6DC7B85E2}"/>
              </a:ext>
            </a:extLst>
          </p:cNvPr>
          <p:cNvSpPr/>
          <p:nvPr/>
        </p:nvSpPr>
        <p:spPr>
          <a:xfrm>
            <a:off x="9730465" y="4688124"/>
            <a:ext cx="2288498" cy="1523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7432" rIns="45720" bIns="27432" numCol="1" spcCol="0" rtlCol="0" fromWordArt="0" anchor="ctr" anchorCtr="0" forceAA="0" compatLnSpc="1">
            <a:prstTxWarp prst="textNoShape">
              <a:avLst/>
            </a:prstTxWarp>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51A0D2"/>
                </a:solidFill>
                <a:effectLst/>
                <a:uLnTx/>
                <a:uFillTx/>
                <a:latin typeface="Calibri"/>
                <a:ea typeface="+mn-ea"/>
                <a:cs typeface="+mn-cs"/>
              </a:rPr>
              <a:t>REFERENCES</a:t>
            </a:r>
            <a:endParaRPr kumimoji="0" lang="en-US" sz="600" b="1" i="0" u="none" strike="noStrike" kern="1200" cap="none" spc="0" normalizeH="0" baseline="0" noProof="0" dirty="0">
              <a:ln>
                <a:noFill/>
              </a:ln>
              <a:solidFill>
                <a:srgbClr val="51A0D2"/>
              </a:solidFill>
              <a:effectLst/>
              <a:uLnTx/>
              <a:uFillTx/>
              <a:latin typeface="Calibri"/>
              <a:ea typeface="+mn-ea"/>
              <a:cs typeface="+mn-cs"/>
            </a:endParaRPr>
          </a:p>
        </p:txBody>
      </p:sp>
      <p:sp>
        <p:nvSpPr>
          <p:cNvPr id="95" name="Rectangle 94">
            <a:extLst>
              <a:ext uri="{FF2B5EF4-FFF2-40B4-BE49-F238E27FC236}">
                <a16:creationId xmlns:a16="http://schemas.microsoft.com/office/drawing/2014/main" id="{698B5768-88AA-ACF1-9C82-2453E8489C65}"/>
              </a:ext>
            </a:extLst>
          </p:cNvPr>
          <p:cNvSpPr/>
          <p:nvPr/>
        </p:nvSpPr>
        <p:spPr>
          <a:xfrm>
            <a:off x="9759950" y="4837129"/>
            <a:ext cx="2232025" cy="1168269"/>
          </a:xfrm>
          <a:prstGeom prst="rect">
            <a:avLst/>
          </a:prstGeom>
          <a:ln w="3175">
            <a:solidFill>
              <a:schemeClr val="accent1">
                <a:lumMod val="20000"/>
                <a:lumOff val="80000"/>
              </a:schemeClr>
            </a:solidFill>
          </a:ln>
        </p:spPr>
        <p:txBody>
          <a:bodyPr wrap="square" lIns="34290" tIns="34290" rIns="34290" bIns="0">
            <a:spAutoFit/>
          </a:bodyPr>
          <a:lstStyle/>
          <a:p>
            <a:pPr marL="57150" indent="-57150">
              <a:spcBef>
                <a:spcPts val="200"/>
              </a:spcBef>
              <a:buFont typeface="+mj-lt"/>
              <a:buAutoNum type="arabicPeriod"/>
            </a:pPr>
            <a:r>
              <a:rPr lang="en-US" sz="300" i="1" dirty="0" err="1">
                <a:solidFill>
                  <a:schemeClr val="bg2"/>
                </a:solidFill>
                <a:latin typeface="Calibri" panose="020F0502020204030204" pitchFamily="34" charset="0"/>
              </a:rPr>
              <a:t>Reger</a:t>
            </a:r>
            <a:r>
              <a:rPr lang="en-US" sz="300" i="1" dirty="0">
                <a:solidFill>
                  <a:schemeClr val="bg2"/>
                </a:solidFill>
                <a:latin typeface="Calibri" panose="020F0502020204030204" pitchFamily="34" charset="0"/>
              </a:rPr>
              <a:t> MA, Henderson ST, et al. </a:t>
            </a:r>
            <a:r>
              <a:rPr lang="en-US" sz="300" i="1" dirty="0" err="1">
                <a:solidFill>
                  <a:schemeClr val="bg2"/>
                </a:solidFill>
                <a:latin typeface="Calibri" panose="020F0502020204030204" pitchFamily="34" charset="0"/>
              </a:rPr>
              <a:t>Neurobiol</a:t>
            </a:r>
            <a:r>
              <a:rPr lang="en-US" sz="300" i="1" dirty="0">
                <a:solidFill>
                  <a:schemeClr val="bg2"/>
                </a:solidFill>
                <a:latin typeface="Calibri" panose="020F0502020204030204" pitchFamily="34" charset="0"/>
              </a:rPr>
              <a:t> of Aging. 2004; 25: 311–314.</a:t>
            </a:r>
          </a:p>
          <a:p>
            <a:pPr marL="57150" indent="-57150">
              <a:spcBef>
                <a:spcPts val="200"/>
              </a:spcBef>
              <a:buFont typeface="+mj-lt"/>
              <a:buAutoNum type="arabicPeriod"/>
            </a:pPr>
            <a:r>
              <a:rPr lang="en-US" sz="300" i="1" dirty="0">
                <a:solidFill>
                  <a:schemeClr val="bg2"/>
                </a:solidFill>
                <a:latin typeface="Calibri" panose="020F0502020204030204" pitchFamily="34" charset="0"/>
              </a:rPr>
              <a:t>Henderson ST, Vogel JL, et al. Study of the ketogenic agent AC-1202 in mild to moderate Alzheimer's disease: A randomized, double-blind, placebo-controlled, multicenter trial. </a:t>
            </a:r>
            <a:r>
              <a:rPr lang="en-US" sz="300" i="1" dirty="0" err="1">
                <a:solidFill>
                  <a:schemeClr val="bg2"/>
                </a:solidFill>
                <a:latin typeface="Calibri" panose="020F0502020204030204" pitchFamily="34" charset="0"/>
              </a:rPr>
              <a:t>Nutr</a:t>
            </a:r>
            <a:r>
              <a:rPr lang="en-US" sz="300" i="1" dirty="0">
                <a:solidFill>
                  <a:schemeClr val="bg2"/>
                </a:solidFill>
                <a:latin typeface="Calibri" panose="020F0502020204030204" pitchFamily="34" charset="0"/>
              </a:rPr>
              <a:t> </a:t>
            </a:r>
            <a:r>
              <a:rPr lang="en-US" sz="300" i="1" dirty="0" err="1">
                <a:solidFill>
                  <a:schemeClr val="bg2"/>
                </a:solidFill>
                <a:latin typeface="Calibri" panose="020F0502020204030204" pitchFamily="34" charset="0"/>
              </a:rPr>
              <a:t>Metab</a:t>
            </a:r>
            <a:r>
              <a:rPr lang="en-US" sz="300" i="1" dirty="0">
                <a:solidFill>
                  <a:schemeClr val="bg2"/>
                </a:solidFill>
                <a:latin typeface="Calibri" panose="020F0502020204030204" pitchFamily="34" charset="0"/>
              </a:rPr>
              <a:t>. 2009; 6(1): 31.</a:t>
            </a:r>
          </a:p>
          <a:p>
            <a:pPr marL="57150" indent="-57150">
              <a:spcBef>
                <a:spcPts val="200"/>
              </a:spcBef>
              <a:buFont typeface="+mj-lt"/>
              <a:buAutoNum type="arabicPeriod"/>
            </a:pPr>
            <a:r>
              <a:rPr lang="en-US" sz="300" i="1" dirty="0" err="1">
                <a:solidFill>
                  <a:schemeClr val="bg2"/>
                </a:solidFill>
                <a:latin typeface="Calibri" panose="020F0502020204030204" pitchFamily="34" charset="0"/>
              </a:rPr>
              <a:t>Strahlman</a:t>
            </a:r>
            <a:r>
              <a:rPr lang="en-US" sz="300" i="1" dirty="0">
                <a:solidFill>
                  <a:schemeClr val="bg2"/>
                </a:solidFill>
                <a:latin typeface="Calibri" panose="020F0502020204030204" pitchFamily="34" charset="0"/>
              </a:rPr>
              <a:t>, R.S. Can ketosis help migraine sufferers? A case report. Headache. 2006; 46: 182.</a:t>
            </a:r>
          </a:p>
          <a:p>
            <a:pPr marL="57150" indent="-57150">
              <a:spcBef>
                <a:spcPts val="200"/>
              </a:spcBef>
              <a:buFont typeface="+mj-lt"/>
              <a:buAutoNum type="arabicPeriod"/>
            </a:pPr>
            <a:r>
              <a:rPr lang="en-US" sz="300" i="1" dirty="0" err="1">
                <a:solidFill>
                  <a:schemeClr val="bg2"/>
                </a:solidFill>
                <a:latin typeface="Calibri" panose="020F0502020204030204" pitchFamily="34" charset="0"/>
              </a:rPr>
              <a:t>Maggioni</a:t>
            </a:r>
            <a:r>
              <a:rPr lang="en-US" sz="300" i="1" dirty="0">
                <a:solidFill>
                  <a:schemeClr val="bg2"/>
                </a:solidFill>
                <a:latin typeface="Calibri" panose="020F0502020204030204" pitchFamily="34" charset="0"/>
              </a:rPr>
              <a:t>, F.; </a:t>
            </a:r>
            <a:r>
              <a:rPr lang="en-US" sz="300" i="1" dirty="0" err="1">
                <a:solidFill>
                  <a:schemeClr val="bg2"/>
                </a:solidFill>
                <a:latin typeface="Calibri" panose="020F0502020204030204" pitchFamily="34" charset="0"/>
              </a:rPr>
              <a:t>Margoni</a:t>
            </a:r>
            <a:r>
              <a:rPr lang="en-US" sz="300" i="1" dirty="0">
                <a:solidFill>
                  <a:schemeClr val="bg2"/>
                </a:solidFill>
                <a:latin typeface="Calibri" panose="020F0502020204030204" pitchFamily="34" charset="0"/>
              </a:rPr>
              <a:t>, M.; </a:t>
            </a:r>
            <a:r>
              <a:rPr lang="en-US" sz="300" i="1" dirty="0" err="1">
                <a:solidFill>
                  <a:schemeClr val="bg2"/>
                </a:solidFill>
                <a:latin typeface="Calibri" panose="020F0502020204030204" pitchFamily="34" charset="0"/>
              </a:rPr>
              <a:t>Zanchin</a:t>
            </a:r>
            <a:r>
              <a:rPr lang="en-US" sz="300" i="1" dirty="0">
                <a:solidFill>
                  <a:schemeClr val="bg2"/>
                </a:solidFill>
                <a:latin typeface="Calibri" panose="020F0502020204030204" pitchFamily="34" charset="0"/>
              </a:rPr>
              <a:t>, G. Ketogenic diet in migraine treatment: A brief but ancient history. Cephalalgia Int. J. Headache. 2011; 31: 1150–1151.</a:t>
            </a:r>
          </a:p>
          <a:p>
            <a:pPr marL="57150" indent="-57150">
              <a:spcBef>
                <a:spcPts val="200"/>
              </a:spcBef>
              <a:buFont typeface="+mj-lt"/>
              <a:buAutoNum type="arabicPeriod"/>
            </a:pPr>
            <a:r>
              <a:rPr lang="en-US" sz="300" i="1" dirty="0">
                <a:solidFill>
                  <a:schemeClr val="bg2"/>
                </a:solidFill>
                <a:latin typeface="Calibri" panose="020F0502020204030204" pitchFamily="34" charset="0"/>
              </a:rPr>
              <a:t>Di Lorenzo, C., </a:t>
            </a:r>
            <a:r>
              <a:rPr lang="en-US" sz="300" i="1" dirty="0" err="1">
                <a:solidFill>
                  <a:schemeClr val="bg2"/>
                </a:solidFill>
                <a:latin typeface="Calibri" panose="020F0502020204030204" pitchFamily="34" charset="0"/>
              </a:rPr>
              <a:t>Currà</a:t>
            </a:r>
            <a:r>
              <a:rPr lang="en-US" sz="300" i="1" dirty="0">
                <a:solidFill>
                  <a:schemeClr val="bg2"/>
                </a:solidFill>
                <a:latin typeface="Calibri" panose="020F0502020204030204" pitchFamily="34" charset="0"/>
              </a:rPr>
              <a:t>, A., </a:t>
            </a:r>
            <a:r>
              <a:rPr lang="en-US" sz="300" i="1" dirty="0" err="1">
                <a:solidFill>
                  <a:schemeClr val="bg2"/>
                </a:solidFill>
                <a:latin typeface="Calibri" panose="020F0502020204030204" pitchFamily="34" charset="0"/>
              </a:rPr>
              <a:t>Sirianni</a:t>
            </a:r>
            <a:r>
              <a:rPr lang="en-US" sz="300" i="1" dirty="0">
                <a:solidFill>
                  <a:schemeClr val="bg2"/>
                </a:solidFill>
                <a:latin typeface="Calibri" panose="020F0502020204030204" pitchFamily="34" charset="0"/>
              </a:rPr>
              <a:t>, G., et al. Diet transiently improves migraine in two twin sisters: Possible role of ketogenesis? </a:t>
            </a:r>
            <a:r>
              <a:rPr lang="en-US" sz="300" i="1" dirty="0" err="1">
                <a:solidFill>
                  <a:schemeClr val="bg2"/>
                </a:solidFill>
                <a:latin typeface="Calibri" panose="020F0502020204030204" pitchFamily="34" charset="0"/>
              </a:rPr>
              <a:t>Funct</a:t>
            </a:r>
            <a:r>
              <a:rPr lang="en-US" sz="300" i="1" dirty="0">
                <a:solidFill>
                  <a:schemeClr val="bg2"/>
                </a:solidFill>
                <a:latin typeface="Calibri" panose="020F0502020204030204" pitchFamily="34" charset="0"/>
              </a:rPr>
              <a:t>. Neurol. 2013; 28: 305–308.</a:t>
            </a:r>
          </a:p>
          <a:p>
            <a:pPr marL="57150" indent="-57150">
              <a:spcBef>
                <a:spcPts val="200"/>
              </a:spcBef>
              <a:buFont typeface="+mj-lt"/>
              <a:buAutoNum type="arabicPeriod"/>
            </a:pPr>
            <a:r>
              <a:rPr lang="en-US" sz="300" i="1" dirty="0">
                <a:solidFill>
                  <a:schemeClr val="bg2"/>
                </a:solidFill>
                <a:latin typeface="Calibri" panose="020F0502020204030204" pitchFamily="34" charset="0"/>
              </a:rPr>
              <a:t>Di Lorenzo, C., Coppola, G., </a:t>
            </a:r>
            <a:r>
              <a:rPr lang="en-US" sz="300" i="1" dirty="0" err="1">
                <a:solidFill>
                  <a:schemeClr val="bg2"/>
                </a:solidFill>
                <a:latin typeface="Calibri" panose="020F0502020204030204" pitchFamily="34" charset="0"/>
              </a:rPr>
              <a:t>Sirianni</a:t>
            </a:r>
            <a:r>
              <a:rPr lang="en-US" sz="300" i="1" dirty="0">
                <a:solidFill>
                  <a:schemeClr val="bg2"/>
                </a:solidFill>
                <a:latin typeface="Calibri" panose="020F0502020204030204" pitchFamily="34" charset="0"/>
              </a:rPr>
              <a:t>, G., et al. Migraine improvement during short lasting ketogenesis: a proof-of-concept study. </a:t>
            </a:r>
            <a:r>
              <a:rPr lang="en-US" sz="300" i="1" dirty="0" err="1">
                <a:solidFill>
                  <a:schemeClr val="bg2"/>
                </a:solidFill>
                <a:latin typeface="Calibri" panose="020F0502020204030204" pitchFamily="34" charset="0"/>
              </a:rPr>
              <a:t>Eur</a:t>
            </a:r>
            <a:r>
              <a:rPr lang="en-US" sz="300" i="1" dirty="0">
                <a:solidFill>
                  <a:schemeClr val="bg2"/>
                </a:solidFill>
                <a:latin typeface="Calibri" panose="020F0502020204030204" pitchFamily="34" charset="0"/>
              </a:rPr>
              <a:t> J Neurol. 2015; 22: 170-177.</a:t>
            </a:r>
          </a:p>
          <a:p>
            <a:pPr marL="57150" indent="-57150">
              <a:spcBef>
                <a:spcPts val="200"/>
              </a:spcBef>
              <a:buFont typeface="+mj-lt"/>
              <a:buAutoNum type="arabicPeriod"/>
            </a:pPr>
            <a:r>
              <a:rPr lang="en-US" sz="300" i="1" dirty="0">
                <a:solidFill>
                  <a:schemeClr val="bg2"/>
                </a:solidFill>
                <a:latin typeface="Calibri" panose="020F0502020204030204" pitchFamily="34" charset="0"/>
              </a:rPr>
              <a:t>Di Lorenzo, C., Coppola, G., </a:t>
            </a:r>
            <a:r>
              <a:rPr lang="en-US" sz="300" i="1" dirty="0" err="1">
                <a:solidFill>
                  <a:schemeClr val="bg2"/>
                </a:solidFill>
                <a:latin typeface="Calibri" panose="020F0502020204030204" pitchFamily="34" charset="0"/>
              </a:rPr>
              <a:t>Bracaglia</a:t>
            </a:r>
            <a:r>
              <a:rPr lang="en-US" sz="300" i="1" dirty="0">
                <a:solidFill>
                  <a:schemeClr val="bg2"/>
                </a:solidFill>
                <a:latin typeface="Calibri" panose="020F0502020204030204" pitchFamily="34" charset="0"/>
              </a:rPr>
              <a:t>, M., et al. Cortical functional correlates of responsiveness to short-lasting preventive intervention with ketogenic diet in migraine: A multimodal evoked potentials study. J. Headache Pain 2016; 17: 58.</a:t>
            </a:r>
          </a:p>
          <a:p>
            <a:pPr marL="57150" indent="-57150">
              <a:spcBef>
                <a:spcPts val="200"/>
              </a:spcBef>
              <a:buFont typeface="+mj-lt"/>
              <a:buAutoNum type="arabicPeriod"/>
            </a:pPr>
            <a:r>
              <a:rPr lang="en-US" sz="300" i="1" dirty="0">
                <a:solidFill>
                  <a:schemeClr val="bg2"/>
                </a:solidFill>
                <a:latin typeface="Calibri" panose="020F0502020204030204" pitchFamily="34" charset="0"/>
              </a:rPr>
              <a:t>Di Lorenzo C, Pinto A, </a:t>
            </a:r>
            <a:r>
              <a:rPr lang="en-US" sz="300" i="1" dirty="0" err="1">
                <a:solidFill>
                  <a:schemeClr val="bg2"/>
                </a:solidFill>
                <a:latin typeface="Calibri" panose="020F0502020204030204" pitchFamily="34" charset="0"/>
              </a:rPr>
              <a:t>Ienca</a:t>
            </a:r>
            <a:r>
              <a:rPr lang="en-US" sz="300" i="1" dirty="0">
                <a:solidFill>
                  <a:schemeClr val="bg2"/>
                </a:solidFill>
                <a:latin typeface="Calibri" panose="020F0502020204030204" pitchFamily="34" charset="0"/>
              </a:rPr>
              <a:t> R, et al. A Randomized Double-Blind, Cross-Over Trial of very Low-Calorie Diet in Overweight Migraine Patients: A Possible Role for Ketones? Nutrients. 2019; 11: 1742.</a:t>
            </a:r>
          </a:p>
          <a:p>
            <a:pPr marL="57150" indent="-57150">
              <a:spcBef>
                <a:spcPts val="200"/>
              </a:spcBef>
              <a:buFont typeface="+mj-lt"/>
              <a:buAutoNum type="arabicPeriod"/>
            </a:pPr>
            <a:r>
              <a:rPr lang="en-US" sz="300" i="1" dirty="0">
                <a:solidFill>
                  <a:schemeClr val="bg2"/>
                </a:solidFill>
                <a:latin typeface="Calibri" panose="020F0502020204030204" pitchFamily="34" charset="0"/>
              </a:rPr>
              <a:t>Gross, E.C., Lisicki, M., Fischer, D. et al. The metabolic face of migraine — from pathophysiology to treatment. Nat Rev Neurol. 2019; 15: 627–643.</a:t>
            </a:r>
          </a:p>
          <a:p>
            <a:pPr marL="57150" indent="-57150">
              <a:spcBef>
                <a:spcPts val="200"/>
              </a:spcBef>
              <a:buFont typeface="+mj-lt"/>
              <a:buAutoNum type="arabicPeriod"/>
            </a:pPr>
            <a:r>
              <a:rPr lang="en-US" sz="300" i="1" dirty="0" err="1">
                <a:solidFill>
                  <a:schemeClr val="bg2"/>
                </a:solidFill>
                <a:latin typeface="Calibri" panose="020F0502020204030204" pitchFamily="34" charset="0"/>
              </a:rPr>
              <a:t>Barbanti</a:t>
            </a:r>
            <a:r>
              <a:rPr lang="en-US" sz="300" i="1" dirty="0">
                <a:solidFill>
                  <a:schemeClr val="bg2"/>
                </a:solidFill>
                <a:latin typeface="Calibri" panose="020F0502020204030204" pitchFamily="34" charset="0"/>
              </a:rPr>
              <a:t>, P., </a:t>
            </a:r>
            <a:r>
              <a:rPr lang="en-US" sz="300" i="1" dirty="0" err="1">
                <a:solidFill>
                  <a:schemeClr val="bg2"/>
                </a:solidFill>
                <a:latin typeface="Calibri" panose="020F0502020204030204" pitchFamily="34" charset="0"/>
              </a:rPr>
              <a:t>Fofi</a:t>
            </a:r>
            <a:r>
              <a:rPr lang="en-US" sz="300" i="1" dirty="0">
                <a:solidFill>
                  <a:schemeClr val="bg2"/>
                </a:solidFill>
                <a:latin typeface="Calibri" panose="020F0502020204030204" pitchFamily="34" charset="0"/>
              </a:rPr>
              <a:t>, L., </a:t>
            </a:r>
            <a:r>
              <a:rPr lang="en-US" sz="300" i="1" dirty="0" err="1">
                <a:solidFill>
                  <a:schemeClr val="bg2"/>
                </a:solidFill>
                <a:latin typeface="Calibri" panose="020F0502020204030204" pitchFamily="34" charset="0"/>
              </a:rPr>
              <a:t>Aurilia</a:t>
            </a:r>
            <a:r>
              <a:rPr lang="en-US" sz="300" i="1" dirty="0">
                <a:solidFill>
                  <a:schemeClr val="bg2"/>
                </a:solidFill>
                <a:latin typeface="Calibri" panose="020F0502020204030204" pitchFamily="34" charset="0"/>
              </a:rPr>
              <a:t>, C. et al. Ketogenic diet in migraine: rationale, findings and perspectives. Neurol Sci 2017; 38: 111–115.</a:t>
            </a:r>
          </a:p>
          <a:p>
            <a:pPr marL="57150" indent="-57150">
              <a:spcBef>
                <a:spcPts val="200"/>
              </a:spcBef>
              <a:buFont typeface="+mj-lt"/>
              <a:buAutoNum type="arabicPeriod"/>
            </a:pPr>
            <a:r>
              <a:rPr lang="en-US" sz="300" i="1" dirty="0" err="1">
                <a:solidFill>
                  <a:schemeClr val="bg2"/>
                </a:solidFill>
                <a:latin typeface="Calibri" panose="020F0502020204030204" pitchFamily="34" charset="0"/>
              </a:rPr>
              <a:t>Tfelt</a:t>
            </a:r>
            <a:r>
              <a:rPr lang="en-US" sz="300" i="1" dirty="0">
                <a:solidFill>
                  <a:schemeClr val="bg2"/>
                </a:solidFill>
                <a:latin typeface="Calibri" panose="020F0502020204030204" pitchFamily="34" charset="0"/>
              </a:rPr>
              <a:t>-Hansen P, Pascual J, Ramadan N, et al. Guidelines for controlled trials of drugs in migraine: third edition. A guide for investigators. Cephalalgia. 2012; 32: 6‐38.</a:t>
            </a:r>
          </a:p>
        </p:txBody>
      </p:sp>
      <p:sp>
        <p:nvSpPr>
          <p:cNvPr id="103" name="Rectangle 10">
            <a:extLst>
              <a:ext uri="{FF2B5EF4-FFF2-40B4-BE49-F238E27FC236}">
                <a16:creationId xmlns:a16="http://schemas.microsoft.com/office/drawing/2014/main" id="{9C7064C9-A210-AF6C-6C64-01A2864D0D82}"/>
              </a:ext>
            </a:extLst>
          </p:cNvPr>
          <p:cNvSpPr/>
          <p:nvPr/>
        </p:nvSpPr>
        <p:spPr>
          <a:xfrm rot="16200000" flipH="1">
            <a:off x="9760230" y="4836850"/>
            <a:ext cx="45719" cy="46278"/>
          </a:xfrm>
          <a:custGeom>
            <a:avLst/>
            <a:gdLst>
              <a:gd name="connsiteX0" fmla="*/ 0 w 244476"/>
              <a:gd name="connsiteY0" fmla="*/ 0 h 247015"/>
              <a:gd name="connsiteX1" fmla="*/ 244476 w 244476"/>
              <a:gd name="connsiteY1" fmla="*/ 0 h 247015"/>
              <a:gd name="connsiteX2" fmla="*/ 244476 w 244476"/>
              <a:gd name="connsiteY2" fmla="*/ 247015 h 247015"/>
              <a:gd name="connsiteX3" fmla="*/ 0 w 244476"/>
              <a:gd name="connsiteY3" fmla="*/ 247015 h 247015"/>
              <a:gd name="connsiteX4" fmla="*/ 0 w 244476"/>
              <a:gd name="connsiteY4" fmla="*/ 0 h 247015"/>
              <a:gd name="connsiteX0" fmla="*/ 0 w 244476"/>
              <a:gd name="connsiteY0" fmla="*/ 0 h 247015"/>
              <a:gd name="connsiteX1" fmla="*/ 244476 w 244476"/>
              <a:gd name="connsiteY1" fmla="*/ 0 h 247015"/>
              <a:gd name="connsiteX2" fmla="*/ 0 w 244476"/>
              <a:gd name="connsiteY2" fmla="*/ 247015 h 247015"/>
              <a:gd name="connsiteX3" fmla="*/ 0 w 244476"/>
              <a:gd name="connsiteY3" fmla="*/ 0 h 247015"/>
            </a:gdLst>
            <a:ahLst/>
            <a:cxnLst>
              <a:cxn ang="0">
                <a:pos x="connsiteX0" y="connsiteY0"/>
              </a:cxn>
              <a:cxn ang="0">
                <a:pos x="connsiteX1" y="connsiteY1"/>
              </a:cxn>
              <a:cxn ang="0">
                <a:pos x="connsiteX2" y="connsiteY2"/>
              </a:cxn>
              <a:cxn ang="0">
                <a:pos x="connsiteX3" y="connsiteY3"/>
              </a:cxn>
            </a:cxnLst>
            <a:rect l="l" t="t" r="r" b="b"/>
            <a:pathLst>
              <a:path w="244476" h="247015">
                <a:moveTo>
                  <a:pt x="0" y="0"/>
                </a:moveTo>
                <a:lnTo>
                  <a:pt x="244476" y="0"/>
                </a:lnTo>
                <a:lnTo>
                  <a:pt x="0" y="247015"/>
                </a:lnTo>
                <a:lnTo>
                  <a:pt x="0" y="0"/>
                </a:lnTo>
                <a:close/>
              </a:path>
            </a:pathLst>
          </a:custGeom>
          <a:ln>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04" name="Rectangle 103">
            <a:extLst>
              <a:ext uri="{FF2B5EF4-FFF2-40B4-BE49-F238E27FC236}">
                <a16:creationId xmlns:a16="http://schemas.microsoft.com/office/drawing/2014/main" id="{4A4AECA4-70D7-4F34-5143-2D224D5C731F}"/>
              </a:ext>
            </a:extLst>
          </p:cNvPr>
          <p:cNvSpPr/>
          <p:nvPr/>
        </p:nvSpPr>
        <p:spPr>
          <a:xfrm>
            <a:off x="191362" y="2952378"/>
            <a:ext cx="2888121" cy="1636164"/>
          </a:xfrm>
          <a:prstGeom prst="rect">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solidFill>
                <a:srgbClr val="FFFFFF"/>
              </a:solidFill>
              <a:latin typeface="Calibri"/>
            </a:endParaRPr>
          </a:p>
        </p:txBody>
      </p:sp>
      <p:sp>
        <p:nvSpPr>
          <p:cNvPr id="105" name="Rectangle 104">
            <a:extLst>
              <a:ext uri="{FF2B5EF4-FFF2-40B4-BE49-F238E27FC236}">
                <a16:creationId xmlns:a16="http://schemas.microsoft.com/office/drawing/2014/main" id="{B53AA4E8-301C-A36F-F237-A4E2499EE3B4}"/>
              </a:ext>
            </a:extLst>
          </p:cNvPr>
          <p:cNvSpPr/>
          <p:nvPr/>
        </p:nvSpPr>
        <p:spPr>
          <a:xfrm>
            <a:off x="6156052" y="2952378"/>
            <a:ext cx="2888121" cy="1636164"/>
          </a:xfrm>
          <a:prstGeom prst="rect">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solidFill>
                <a:srgbClr val="FFFFFF"/>
              </a:solidFill>
              <a:latin typeface="Calibri"/>
            </a:endParaRPr>
          </a:p>
        </p:txBody>
      </p:sp>
      <p:sp>
        <p:nvSpPr>
          <p:cNvPr id="107" name="Rectangle 106">
            <a:extLst>
              <a:ext uri="{FF2B5EF4-FFF2-40B4-BE49-F238E27FC236}">
                <a16:creationId xmlns:a16="http://schemas.microsoft.com/office/drawing/2014/main" id="{C4D0F184-3924-6448-D4EA-14074265A6EF}"/>
              </a:ext>
            </a:extLst>
          </p:cNvPr>
          <p:cNvSpPr/>
          <p:nvPr/>
        </p:nvSpPr>
        <p:spPr>
          <a:xfrm>
            <a:off x="191362" y="1224253"/>
            <a:ext cx="2888121" cy="1636164"/>
          </a:xfrm>
          <a:prstGeom prst="rect">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solidFill>
                <a:srgbClr val="FFFFFF"/>
              </a:solidFill>
              <a:latin typeface="Calibri"/>
            </a:endParaRPr>
          </a:p>
        </p:txBody>
      </p:sp>
      <p:sp>
        <p:nvSpPr>
          <p:cNvPr id="109" name="Rectangle 108">
            <a:extLst>
              <a:ext uri="{FF2B5EF4-FFF2-40B4-BE49-F238E27FC236}">
                <a16:creationId xmlns:a16="http://schemas.microsoft.com/office/drawing/2014/main" id="{DF8743A0-B725-0E23-C013-4E5E5C834753}"/>
              </a:ext>
            </a:extLst>
          </p:cNvPr>
          <p:cNvSpPr/>
          <p:nvPr/>
        </p:nvSpPr>
        <p:spPr>
          <a:xfrm>
            <a:off x="6156421" y="1224253"/>
            <a:ext cx="2888121" cy="1636164"/>
          </a:xfrm>
          <a:prstGeom prst="rect">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solidFill>
                <a:srgbClr val="FFFFFF"/>
              </a:solidFill>
              <a:latin typeface="Calibri"/>
            </a:endParaRPr>
          </a:p>
        </p:txBody>
      </p:sp>
      <p:sp>
        <p:nvSpPr>
          <p:cNvPr id="110" name="Rectangle 109">
            <a:extLst>
              <a:ext uri="{FF2B5EF4-FFF2-40B4-BE49-F238E27FC236}">
                <a16:creationId xmlns:a16="http://schemas.microsoft.com/office/drawing/2014/main" id="{3C66B2F5-2665-2122-5964-C136D942CF8F}"/>
              </a:ext>
            </a:extLst>
          </p:cNvPr>
          <p:cNvSpPr/>
          <p:nvPr/>
        </p:nvSpPr>
        <p:spPr>
          <a:xfrm>
            <a:off x="9130842" y="1224253"/>
            <a:ext cx="2888121" cy="1636164"/>
          </a:xfrm>
          <a:prstGeom prst="rect">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solidFill>
                <a:srgbClr val="FFFFFF"/>
              </a:solidFill>
              <a:latin typeface="Calibri"/>
            </a:endParaRPr>
          </a:p>
        </p:txBody>
      </p:sp>
      <p:sp>
        <p:nvSpPr>
          <p:cNvPr id="111" name="Title 2">
            <a:extLst>
              <a:ext uri="{FF2B5EF4-FFF2-40B4-BE49-F238E27FC236}">
                <a16:creationId xmlns:a16="http://schemas.microsoft.com/office/drawing/2014/main" id="{C14EAA30-27F6-EBF1-6176-784AFEDA5E9E}"/>
              </a:ext>
            </a:extLst>
          </p:cNvPr>
          <p:cNvSpPr txBox="1">
            <a:spLocks/>
          </p:cNvSpPr>
          <p:nvPr/>
        </p:nvSpPr>
        <p:spPr>
          <a:xfrm>
            <a:off x="255001" y="1265883"/>
            <a:ext cx="2773948" cy="96950"/>
          </a:xfrm>
          <a:prstGeom prst="rect">
            <a:avLst/>
          </a:prstGeom>
        </p:spPr>
        <p:txBody>
          <a:bodyPr wrap="square" lIns="0" tIns="0" rIns="0" bIns="0">
            <a:spAutoFit/>
          </a:bodyPr>
          <a:lstStyle>
            <a:lvl1pPr algn="l" defTabSz="914400" rtl="0" eaLnBrk="1" latinLnBrk="0" hangingPunct="1">
              <a:spcBef>
                <a:spcPct val="0"/>
              </a:spcBef>
              <a:buNone/>
              <a:defRPr lang="es-AR" sz="2400" b="0" kern="1200" baseline="0" dirty="0">
                <a:solidFill>
                  <a:srgbClr val="51A0D2"/>
                </a:solidFill>
                <a:latin typeface="+mj-lt"/>
                <a:ea typeface="+mj-ea"/>
                <a:cs typeface="+mj-cs"/>
              </a:defRPr>
            </a:lvl1pPr>
          </a:lstStyle>
          <a:p>
            <a:pPr>
              <a:lnSpc>
                <a:spcPct val="90000"/>
              </a:lnSpc>
              <a:defRPr/>
            </a:pPr>
            <a:r>
              <a:rPr lang="en-US" sz="700" b="1" dirty="0">
                <a:latin typeface="Calibri"/>
                <a:ea typeface="+mn-ea"/>
                <a:cs typeface="+mn-cs"/>
              </a:rPr>
              <a:t>ABSTRACT</a:t>
            </a:r>
          </a:p>
        </p:txBody>
      </p:sp>
      <p:sp>
        <p:nvSpPr>
          <p:cNvPr id="113" name="TextBox 112">
            <a:extLst>
              <a:ext uri="{FF2B5EF4-FFF2-40B4-BE49-F238E27FC236}">
                <a16:creationId xmlns:a16="http://schemas.microsoft.com/office/drawing/2014/main" id="{1049CC4B-B226-70AD-F206-CB830943A539}"/>
              </a:ext>
            </a:extLst>
          </p:cNvPr>
          <p:cNvSpPr txBox="1"/>
          <p:nvPr/>
        </p:nvSpPr>
        <p:spPr>
          <a:xfrm>
            <a:off x="385763" y="2601924"/>
            <a:ext cx="2652712" cy="123111"/>
          </a:xfrm>
          <a:prstGeom prst="rect">
            <a:avLst/>
          </a:prstGeom>
          <a:noFill/>
        </p:spPr>
        <p:txBody>
          <a:bodyPr wrap="square" lIns="0" tIns="0" rIns="0" bIns="0">
            <a:spAutoFit/>
          </a:bodyPr>
          <a:lstStyle/>
          <a:p>
            <a:pPr>
              <a:spcBef>
                <a:spcPts val="1800"/>
              </a:spcBef>
            </a:pPr>
            <a:r>
              <a:rPr lang="en-US" sz="400" b="1" dirty="0">
                <a:solidFill>
                  <a:schemeClr val="bg2"/>
                </a:solidFill>
                <a:effectLst/>
                <a:ea typeface="Times New Roman" panose="02020603050405020304" pitchFamily="18" charset="0"/>
                <a:cs typeface="Times New Roman" panose="02020603050405020304" pitchFamily="18" charset="0"/>
              </a:rPr>
              <a:t>Conclusion: </a:t>
            </a:r>
            <a:r>
              <a:rPr lang="en-US" sz="400" dirty="0">
                <a:solidFill>
                  <a:schemeClr val="bg2"/>
                </a:solidFill>
                <a:effectLst/>
                <a:ea typeface="Times New Roman" panose="02020603050405020304" pitchFamily="18" charset="0"/>
                <a:cs typeface="Times New Roman" panose="02020603050405020304" pitchFamily="18" charset="0"/>
              </a:rPr>
              <a:t>Results of the pilot suggest directional promise over 2-3 months for tricaprilin, and a new formulation will be used for larger, fully-powered Phase 2/3 studies.</a:t>
            </a:r>
          </a:p>
        </p:txBody>
      </p:sp>
      <p:sp>
        <p:nvSpPr>
          <p:cNvPr id="116" name="TextBox 115">
            <a:extLst>
              <a:ext uri="{FF2B5EF4-FFF2-40B4-BE49-F238E27FC236}">
                <a16:creationId xmlns:a16="http://schemas.microsoft.com/office/drawing/2014/main" id="{3CA5B310-DB27-9B9F-D939-B781A2BEE8B0}"/>
              </a:ext>
            </a:extLst>
          </p:cNvPr>
          <p:cNvSpPr txBox="1"/>
          <p:nvPr/>
        </p:nvSpPr>
        <p:spPr>
          <a:xfrm>
            <a:off x="385763" y="1449211"/>
            <a:ext cx="2652712" cy="184666"/>
          </a:xfrm>
          <a:prstGeom prst="rect">
            <a:avLst/>
          </a:prstGeom>
          <a:noFill/>
        </p:spPr>
        <p:txBody>
          <a:bodyPr wrap="square" lIns="0" tIns="0" rIns="0" bIns="0">
            <a:spAutoFit/>
          </a:bodyPr>
          <a:lstStyle/>
          <a:p>
            <a:pPr>
              <a:spcBef>
                <a:spcPts val="1800"/>
              </a:spcBef>
            </a:pPr>
            <a:r>
              <a:rPr lang="en-US" sz="400" b="1" dirty="0">
                <a:solidFill>
                  <a:schemeClr val="bg2"/>
                </a:solidFill>
                <a:effectLst/>
                <a:ea typeface="Times New Roman" panose="02020603050405020304" pitchFamily="18" charset="0"/>
                <a:cs typeface="Times New Roman" panose="02020603050405020304" pitchFamily="18" charset="0"/>
              </a:rPr>
              <a:t>Background: </a:t>
            </a:r>
            <a:r>
              <a:rPr lang="en-US" sz="400" dirty="0">
                <a:solidFill>
                  <a:schemeClr val="bg2"/>
                </a:solidFill>
                <a:effectLst/>
                <a:ea typeface="Times New Roman" panose="02020603050405020304" pitchFamily="18" charset="0"/>
                <a:cs typeface="Times New Roman" panose="02020603050405020304" pitchFamily="18" charset="0"/>
              </a:rPr>
              <a:t>Increasing evidence suggests that migraine headaches have an underlying metabolic etiology. In particular, the induction of ketosis has been implicated in correcting metabolic defects found in migraineurs. Tricaprilin is a ketogenic agent that can induce ketosis without the need for changes to diet.</a:t>
            </a:r>
          </a:p>
        </p:txBody>
      </p:sp>
      <p:sp>
        <p:nvSpPr>
          <p:cNvPr id="119" name="TextBox 118">
            <a:extLst>
              <a:ext uri="{FF2B5EF4-FFF2-40B4-BE49-F238E27FC236}">
                <a16:creationId xmlns:a16="http://schemas.microsoft.com/office/drawing/2014/main" id="{A4693DDE-B270-22F2-9E36-42D030C7BE04}"/>
              </a:ext>
            </a:extLst>
          </p:cNvPr>
          <p:cNvSpPr txBox="1"/>
          <p:nvPr/>
        </p:nvSpPr>
        <p:spPr>
          <a:xfrm>
            <a:off x="385763" y="1710338"/>
            <a:ext cx="2652712" cy="307777"/>
          </a:xfrm>
          <a:prstGeom prst="rect">
            <a:avLst/>
          </a:prstGeom>
          <a:noFill/>
        </p:spPr>
        <p:txBody>
          <a:bodyPr wrap="square" lIns="0" tIns="0" rIns="0" bIns="0">
            <a:spAutoFit/>
          </a:bodyPr>
          <a:lstStyle/>
          <a:p>
            <a:pPr>
              <a:spcBef>
                <a:spcPts val="1800"/>
              </a:spcBef>
            </a:pPr>
            <a:r>
              <a:rPr lang="en-US" sz="400" b="1" dirty="0">
                <a:solidFill>
                  <a:schemeClr val="bg2"/>
                </a:solidFill>
                <a:effectLst/>
                <a:ea typeface="Times New Roman" panose="02020603050405020304" pitchFamily="18" charset="0"/>
                <a:cs typeface="Times New Roman" panose="02020603050405020304" pitchFamily="18" charset="0"/>
              </a:rPr>
              <a:t>Design: </a:t>
            </a:r>
            <a:r>
              <a:rPr lang="en-US" sz="400" dirty="0">
                <a:solidFill>
                  <a:schemeClr val="bg2"/>
                </a:solidFill>
                <a:effectLst/>
                <a:ea typeface="Times New Roman" panose="02020603050405020304" pitchFamily="18" charset="0"/>
                <a:cs typeface="Times New Roman" panose="02020603050405020304" pitchFamily="18" charset="0"/>
              </a:rPr>
              <a:t>This was a double-blind, randomized, placebo-controlled, 3-month study of up to 60g/day tricaprilin. The study was designed to include two parts; Part 1 a small pilot study for accurate sample size calculation; and Part 2 a fully powered proof-of-concept study. The primary endpoint was the change from baseline in the number of migraine headache days (MHDs) during month 3. Participants were to have 4-24 MHDs in the baseline period. The study was registered on clinicaltrials.gov (NCT04437199).</a:t>
            </a:r>
          </a:p>
        </p:txBody>
      </p:sp>
      <p:sp>
        <p:nvSpPr>
          <p:cNvPr id="121" name="TextBox 120">
            <a:extLst>
              <a:ext uri="{FF2B5EF4-FFF2-40B4-BE49-F238E27FC236}">
                <a16:creationId xmlns:a16="http://schemas.microsoft.com/office/drawing/2014/main" id="{AAD8AD8D-B397-854A-E5BE-E7BB73EADF70}"/>
              </a:ext>
            </a:extLst>
          </p:cNvPr>
          <p:cNvSpPr txBox="1"/>
          <p:nvPr/>
        </p:nvSpPr>
        <p:spPr>
          <a:xfrm>
            <a:off x="385763" y="2094576"/>
            <a:ext cx="2652712" cy="430887"/>
          </a:xfrm>
          <a:prstGeom prst="rect">
            <a:avLst/>
          </a:prstGeom>
          <a:noFill/>
        </p:spPr>
        <p:txBody>
          <a:bodyPr wrap="square" lIns="0" tIns="0" rIns="0" bIns="0">
            <a:spAutoFit/>
          </a:bodyPr>
          <a:lstStyle/>
          <a:p>
            <a:pPr>
              <a:spcBef>
                <a:spcPts val="1800"/>
              </a:spcBef>
            </a:pPr>
            <a:r>
              <a:rPr lang="en-US" sz="400" b="1" dirty="0">
                <a:solidFill>
                  <a:schemeClr val="bg2"/>
                </a:solidFill>
                <a:effectLst/>
                <a:ea typeface="Times New Roman" panose="02020603050405020304" pitchFamily="18" charset="0"/>
                <a:cs typeface="Times New Roman" panose="02020603050405020304" pitchFamily="18" charset="0"/>
              </a:rPr>
              <a:t>Results: </a:t>
            </a:r>
            <a:r>
              <a:rPr lang="en-US" sz="400" dirty="0">
                <a:solidFill>
                  <a:schemeClr val="bg2"/>
                </a:solidFill>
                <a:effectLst/>
                <a:ea typeface="Times New Roman" panose="02020603050405020304" pitchFamily="18" charset="0"/>
                <a:cs typeface="Times New Roman" panose="02020603050405020304" pitchFamily="18" charset="0"/>
              </a:rPr>
              <a:t>Due to formulation tolerability issues, Part 2 was not conducted. Results from Part 1 (non-powered pilot phase) are presented. A total of 81 participants were randomized and dosed in the study (n=40 tricaprilin, n=41 placebo), and 61 participants (31 per arm) had evaluable efficacy data. For Part 1, there was no meaningful difference in the primary endpoint between treatment arms during Month 3. During Month 2, a mean improvement of -2.75 days was observed, in </a:t>
            </a:r>
            <a:r>
              <a:rPr lang="en-US" sz="400" dirty="0" err="1">
                <a:solidFill>
                  <a:schemeClr val="bg2"/>
                </a:solidFill>
                <a:effectLst/>
                <a:ea typeface="Times New Roman" panose="02020603050405020304" pitchFamily="18" charset="0"/>
                <a:cs typeface="Times New Roman" panose="02020603050405020304" pitchFamily="18" charset="0"/>
              </a:rPr>
              <a:t>favour</a:t>
            </a:r>
            <a:r>
              <a:rPr lang="en-US" sz="400" dirty="0">
                <a:solidFill>
                  <a:schemeClr val="bg2"/>
                </a:solidFill>
                <a:effectLst/>
                <a:ea typeface="Times New Roman" panose="02020603050405020304" pitchFamily="18" charset="0"/>
                <a:cs typeface="Times New Roman" panose="02020603050405020304" pitchFamily="18" charset="0"/>
              </a:rPr>
              <a:t> of tricaprilin. In a pre-specified per-protocol analysis set there was a difference of -1.49 days to placebo at Month 3. The withdrawal rate was 45.0% and 53.7% (tricaprilin; placebo). Treatment-emergent adverse events, majority gastrointestinal, occurred in both active and placebo arms (90.0%, 82.9%).</a:t>
            </a:r>
          </a:p>
        </p:txBody>
      </p:sp>
      <p:sp>
        <p:nvSpPr>
          <p:cNvPr id="137" name="TextBox 136">
            <a:extLst>
              <a:ext uri="{FF2B5EF4-FFF2-40B4-BE49-F238E27FC236}">
                <a16:creationId xmlns:a16="http://schemas.microsoft.com/office/drawing/2014/main" id="{2FB71B06-54FF-75AE-B635-4A4EF11DDFC8}"/>
              </a:ext>
            </a:extLst>
          </p:cNvPr>
          <p:cNvSpPr txBox="1"/>
          <p:nvPr/>
        </p:nvSpPr>
        <p:spPr>
          <a:xfrm>
            <a:off x="6215266" y="1591098"/>
            <a:ext cx="2770430" cy="123111"/>
          </a:xfrm>
          <a:prstGeom prst="rect">
            <a:avLst/>
          </a:prstGeom>
          <a:noFill/>
        </p:spPr>
        <p:txBody>
          <a:bodyPr wrap="square" lIns="0" tIns="0" rIns="0" bIns="0">
            <a:spAutoFit/>
          </a:bodyPr>
          <a:lstStyle>
            <a:defPPr>
              <a:defRPr lang="en-US"/>
            </a:defPPr>
            <a:lvl1pPr>
              <a:spcBef>
                <a:spcPts val="1800"/>
              </a:spcBef>
              <a:defRPr sz="500" b="1">
                <a:solidFill>
                  <a:schemeClr val="bg2"/>
                </a:solidFill>
                <a:effectLst/>
                <a:ea typeface="Times New Roman" panose="02020603050405020304" pitchFamily="18" charset="0"/>
                <a:cs typeface="Times New Roman" panose="02020603050405020304" pitchFamily="18" charset="0"/>
              </a:defRPr>
            </a:lvl1pPr>
          </a:lstStyle>
          <a:p>
            <a:pPr algn="ctr"/>
            <a:r>
              <a:rPr lang="en-US" sz="400" dirty="0"/>
              <a:t>Due to the tolerability of the AC-SD-03 formulation, only Part 1 of the study was conducted. Part 2 will be conducted as a separate study with a new formulation of CER-001.</a:t>
            </a:r>
          </a:p>
        </p:txBody>
      </p:sp>
      <p:grpSp>
        <p:nvGrpSpPr>
          <p:cNvPr id="138" name="Group 137">
            <a:extLst>
              <a:ext uri="{FF2B5EF4-FFF2-40B4-BE49-F238E27FC236}">
                <a16:creationId xmlns:a16="http://schemas.microsoft.com/office/drawing/2014/main" id="{D0C6B2D7-A296-7934-AFC9-C3A72E48D2F8}"/>
              </a:ext>
            </a:extLst>
          </p:cNvPr>
          <p:cNvGrpSpPr/>
          <p:nvPr/>
        </p:nvGrpSpPr>
        <p:grpSpPr>
          <a:xfrm>
            <a:off x="6215266" y="1777813"/>
            <a:ext cx="2770430" cy="585860"/>
            <a:chOff x="6224058" y="1762580"/>
            <a:chExt cx="2770430" cy="585860"/>
          </a:xfrm>
        </p:grpSpPr>
        <p:sp>
          <p:nvSpPr>
            <p:cNvPr id="139" name="Rectangle 138">
              <a:extLst>
                <a:ext uri="{FF2B5EF4-FFF2-40B4-BE49-F238E27FC236}">
                  <a16:creationId xmlns:a16="http://schemas.microsoft.com/office/drawing/2014/main" id="{A75F8EB8-E6AE-6499-EF20-775F520AD92C}"/>
                </a:ext>
              </a:extLst>
            </p:cNvPr>
            <p:cNvSpPr/>
            <p:nvPr/>
          </p:nvSpPr>
          <p:spPr>
            <a:xfrm>
              <a:off x="6224058" y="1762580"/>
              <a:ext cx="2770430" cy="585860"/>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4572000" rtlCol="0" anchor="ctr"/>
            <a:lstStyle/>
            <a:p>
              <a:endParaRPr lang="en-IN" sz="500" baseline="30000" dirty="0">
                <a:solidFill>
                  <a:schemeClr val="bg2"/>
                </a:solidFill>
              </a:endParaRPr>
            </a:p>
          </p:txBody>
        </p:sp>
        <p:sp>
          <p:nvSpPr>
            <p:cNvPr id="140" name="Line 5">
              <a:extLst>
                <a:ext uri="{FF2B5EF4-FFF2-40B4-BE49-F238E27FC236}">
                  <a16:creationId xmlns:a16="http://schemas.microsoft.com/office/drawing/2014/main" id="{6027F8B5-DDDB-612A-FBC5-98FF97B10E2B}"/>
                </a:ext>
              </a:extLst>
            </p:cNvPr>
            <p:cNvSpPr>
              <a:spLocks noChangeShapeType="1"/>
            </p:cNvSpPr>
            <p:nvPr/>
          </p:nvSpPr>
          <p:spPr bwMode="auto">
            <a:xfrm>
              <a:off x="6280022" y="2069626"/>
              <a:ext cx="542961" cy="0"/>
            </a:xfrm>
            <a:prstGeom prst="line">
              <a:avLst/>
            </a:prstGeom>
            <a:noFill/>
            <a:ln w="12700">
              <a:solidFill>
                <a:schemeClr val="bg1">
                  <a:lumMod val="65000"/>
                </a:schemeClr>
              </a:solidFill>
              <a:round/>
              <a:headEnd/>
              <a:tailEnd/>
            </a:ln>
            <a:effectLst/>
          </p:spPr>
          <p:txBody>
            <a:bodyPr wrap="square" lIns="0" tIns="0" rIns="0" bIns="0">
              <a:spAutoFit/>
            </a:bodyPr>
            <a:lstStyle/>
            <a:p>
              <a:endParaRPr lang="en-US" sz="400"/>
            </a:p>
          </p:txBody>
        </p:sp>
        <p:sp>
          <p:nvSpPr>
            <p:cNvPr id="141" name="Text Box 13">
              <a:extLst>
                <a:ext uri="{FF2B5EF4-FFF2-40B4-BE49-F238E27FC236}">
                  <a16:creationId xmlns:a16="http://schemas.microsoft.com/office/drawing/2014/main" id="{905E9265-BDDF-AF40-0E96-FB2E74441851}"/>
                </a:ext>
              </a:extLst>
            </p:cNvPr>
            <p:cNvSpPr txBox="1">
              <a:spLocks noChangeArrowheads="1"/>
            </p:cNvSpPr>
            <p:nvPr/>
          </p:nvSpPr>
          <p:spPr bwMode="auto">
            <a:xfrm>
              <a:off x="6725034" y="1825644"/>
              <a:ext cx="1119136" cy="69362"/>
            </a:xfrm>
            <a:prstGeom prst="rect">
              <a:avLst/>
            </a:prstGeom>
            <a:noFill/>
            <a:ln w="9525">
              <a:noFill/>
              <a:miter lim="800000"/>
              <a:headEnd/>
              <a:tailEnd/>
            </a:ln>
            <a:effectLst/>
          </p:spPr>
          <p:txBody>
            <a:bodyPr wrap="square" lIns="0" tIns="0" rIns="0" bIns="0">
              <a:spAutoFit/>
            </a:bodyPr>
            <a:lstStyle/>
            <a:p>
              <a:pPr algn="ctr">
                <a:spcBef>
                  <a:spcPct val="50000"/>
                </a:spcBef>
              </a:pPr>
              <a:r>
                <a:rPr lang="en-US" sz="400" dirty="0">
                  <a:solidFill>
                    <a:schemeClr val="bg2"/>
                  </a:solidFill>
                </a:rPr>
                <a:t>AC-SD-03: titration to 20g tricaprilin BID, orally</a:t>
              </a:r>
            </a:p>
          </p:txBody>
        </p:sp>
        <p:sp>
          <p:nvSpPr>
            <p:cNvPr id="142" name="Text Box 15">
              <a:extLst>
                <a:ext uri="{FF2B5EF4-FFF2-40B4-BE49-F238E27FC236}">
                  <a16:creationId xmlns:a16="http://schemas.microsoft.com/office/drawing/2014/main" id="{8A4AD4A6-D03D-30C3-014E-773099E390B5}"/>
                </a:ext>
              </a:extLst>
            </p:cNvPr>
            <p:cNvSpPr txBox="1">
              <a:spLocks noChangeArrowheads="1"/>
            </p:cNvSpPr>
            <p:nvPr/>
          </p:nvSpPr>
          <p:spPr bwMode="auto">
            <a:xfrm>
              <a:off x="7156460" y="2083417"/>
              <a:ext cx="256285" cy="69362"/>
            </a:xfrm>
            <a:prstGeom prst="rect">
              <a:avLst/>
            </a:prstGeom>
            <a:noFill/>
            <a:ln w="9525">
              <a:noFill/>
              <a:miter lim="800000"/>
              <a:headEnd/>
              <a:tailEnd/>
            </a:ln>
            <a:effectLst/>
          </p:spPr>
          <p:txBody>
            <a:bodyPr wrap="square" lIns="0" tIns="0" rIns="0" bIns="0">
              <a:spAutoFit/>
            </a:bodyPr>
            <a:lstStyle/>
            <a:p>
              <a:pPr algn="ctr">
                <a:spcBef>
                  <a:spcPct val="50000"/>
                </a:spcBef>
              </a:pPr>
              <a:r>
                <a:rPr lang="en-US" sz="400" dirty="0">
                  <a:solidFill>
                    <a:schemeClr val="bg2"/>
                  </a:solidFill>
                </a:rPr>
                <a:t>Placebo</a:t>
              </a:r>
            </a:p>
          </p:txBody>
        </p:sp>
        <p:sp>
          <p:nvSpPr>
            <p:cNvPr id="143" name="Text Box 16">
              <a:extLst>
                <a:ext uri="{FF2B5EF4-FFF2-40B4-BE49-F238E27FC236}">
                  <a16:creationId xmlns:a16="http://schemas.microsoft.com/office/drawing/2014/main" id="{B6229F42-AF35-CDC3-54E6-FF75F4AF5A7C}"/>
                </a:ext>
              </a:extLst>
            </p:cNvPr>
            <p:cNvSpPr txBox="1">
              <a:spLocks noChangeArrowheads="1"/>
            </p:cNvSpPr>
            <p:nvPr/>
          </p:nvSpPr>
          <p:spPr bwMode="auto">
            <a:xfrm>
              <a:off x="6311164" y="1923359"/>
              <a:ext cx="351784" cy="276999"/>
            </a:xfrm>
            <a:prstGeom prst="rect">
              <a:avLst/>
            </a:prstGeom>
            <a:noFill/>
            <a:ln w="9525">
              <a:noFill/>
              <a:miter lim="800000"/>
              <a:headEnd/>
              <a:tailEnd/>
            </a:ln>
            <a:effectLst/>
          </p:spPr>
          <p:txBody>
            <a:bodyPr wrap="square" lIns="0" tIns="0" rIns="0" bIns="0">
              <a:spAutoFit/>
            </a:bodyPr>
            <a:lstStyle/>
            <a:p>
              <a:pPr algn="ctr">
                <a:spcBef>
                  <a:spcPct val="50000"/>
                </a:spcBef>
              </a:pPr>
              <a:r>
                <a:rPr lang="en-US" sz="400" dirty="0">
                  <a:solidFill>
                    <a:schemeClr val="bg2"/>
                  </a:solidFill>
                  <a:cs typeface="Arial" charset="0"/>
                </a:rPr>
                <a:t>4-week </a:t>
              </a:r>
              <a:br>
                <a:rPr lang="en-US" sz="400" dirty="0">
                  <a:solidFill>
                    <a:schemeClr val="bg2"/>
                  </a:solidFill>
                  <a:cs typeface="Arial" charset="0"/>
                </a:rPr>
              </a:br>
              <a:r>
                <a:rPr lang="en-US" sz="400" dirty="0">
                  <a:solidFill>
                    <a:schemeClr val="bg2"/>
                  </a:solidFill>
                  <a:cs typeface="Arial" charset="0"/>
                </a:rPr>
                <a:t>baseline</a:t>
              </a:r>
            </a:p>
            <a:p>
              <a:pPr algn="ctr">
                <a:spcBef>
                  <a:spcPct val="50000"/>
                </a:spcBef>
              </a:pPr>
              <a:r>
                <a:rPr lang="en-US" sz="400" dirty="0">
                  <a:solidFill>
                    <a:schemeClr val="bg2"/>
                  </a:solidFill>
                  <a:cs typeface="Arial" charset="0"/>
                </a:rPr>
                <a:t>measurement period</a:t>
              </a:r>
            </a:p>
          </p:txBody>
        </p:sp>
        <p:sp>
          <p:nvSpPr>
            <p:cNvPr id="144" name="Text Box 22">
              <a:extLst>
                <a:ext uri="{FF2B5EF4-FFF2-40B4-BE49-F238E27FC236}">
                  <a16:creationId xmlns:a16="http://schemas.microsoft.com/office/drawing/2014/main" id="{C767CFF0-4B16-4693-5F08-83AB15E49228}"/>
                </a:ext>
              </a:extLst>
            </p:cNvPr>
            <p:cNvSpPr txBox="1">
              <a:spLocks noChangeArrowheads="1"/>
            </p:cNvSpPr>
            <p:nvPr/>
          </p:nvSpPr>
          <p:spPr bwMode="auto">
            <a:xfrm>
              <a:off x="6944788" y="2216526"/>
              <a:ext cx="679628" cy="62426"/>
            </a:xfrm>
            <a:prstGeom prst="rect">
              <a:avLst/>
            </a:prstGeom>
            <a:noFill/>
            <a:ln w="9525">
              <a:noFill/>
              <a:miter lim="800000"/>
              <a:headEnd/>
              <a:tailEnd/>
            </a:ln>
            <a:effectLst/>
          </p:spPr>
          <p:txBody>
            <a:bodyPr wrap="square" lIns="0" tIns="0" rIns="0" bIns="0" anchor="ctr">
              <a:spAutoFit/>
            </a:bodyPr>
            <a:lstStyle/>
            <a:p>
              <a:pPr algn="ctr">
                <a:lnSpc>
                  <a:spcPct val="90000"/>
                </a:lnSpc>
              </a:pPr>
              <a:r>
                <a:rPr lang="en-US" sz="400" dirty="0">
                  <a:solidFill>
                    <a:schemeClr val="accent1"/>
                  </a:solidFill>
                </a:rPr>
                <a:t>Double – blind (12 weeks)</a:t>
              </a:r>
            </a:p>
          </p:txBody>
        </p:sp>
        <p:sp>
          <p:nvSpPr>
            <p:cNvPr id="145" name="Line 28">
              <a:extLst>
                <a:ext uri="{FF2B5EF4-FFF2-40B4-BE49-F238E27FC236}">
                  <a16:creationId xmlns:a16="http://schemas.microsoft.com/office/drawing/2014/main" id="{0322DBC1-30F9-55FC-722C-A390634AD89E}"/>
                </a:ext>
              </a:extLst>
            </p:cNvPr>
            <p:cNvSpPr>
              <a:spLocks noChangeShapeType="1"/>
            </p:cNvSpPr>
            <p:nvPr/>
          </p:nvSpPr>
          <p:spPr bwMode="auto">
            <a:xfrm>
              <a:off x="6280022" y="1995065"/>
              <a:ext cx="0" cy="132653"/>
            </a:xfrm>
            <a:prstGeom prst="line">
              <a:avLst/>
            </a:prstGeom>
            <a:noFill/>
            <a:ln w="12700">
              <a:solidFill>
                <a:schemeClr val="bg1">
                  <a:lumMod val="65000"/>
                </a:schemeClr>
              </a:solidFill>
              <a:round/>
              <a:headEnd/>
              <a:tailEnd/>
            </a:ln>
            <a:effectLst/>
          </p:spPr>
          <p:txBody>
            <a:bodyPr wrap="square" lIns="0" tIns="0" rIns="0" bIns="0">
              <a:spAutoFit/>
            </a:bodyPr>
            <a:lstStyle/>
            <a:p>
              <a:endParaRPr lang="en-US" sz="400" dirty="0"/>
            </a:p>
          </p:txBody>
        </p:sp>
        <p:sp>
          <p:nvSpPr>
            <p:cNvPr id="146" name="Rectangle 30">
              <a:extLst>
                <a:ext uri="{FF2B5EF4-FFF2-40B4-BE49-F238E27FC236}">
                  <a16:creationId xmlns:a16="http://schemas.microsoft.com/office/drawing/2014/main" id="{ABCF1FB9-4AD0-6EC7-721A-7C4F9E9B3F48}"/>
                </a:ext>
              </a:extLst>
            </p:cNvPr>
            <p:cNvSpPr>
              <a:spLocks noChangeArrowheads="1"/>
            </p:cNvSpPr>
            <p:nvPr/>
          </p:nvSpPr>
          <p:spPr bwMode="auto">
            <a:xfrm>
              <a:off x="6822983" y="1950847"/>
              <a:ext cx="950182" cy="221089"/>
            </a:xfrm>
            <a:prstGeom prst="rect">
              <a:avLst/>
            </a:prstGeom>
            <a:noFill/>
            <a:ln w="6350">
              <a:solidFill>
                <a:schemeClr val="bg1">
                  <a:lumMod val="65000"/>
                </a:schemeClr>
              </a:solidFill>
              <a:miter lim="800000"/>
              <a:headEnd/>
              <a:tailEnd/>
            </a:ln>
            <a:effectLst/>
          </p:spPr>
          <p:txBody>
            <a:bodyPr wrap="none" lIns="0" tIns="0" rIns="0" bIns="0" anchor="ctr"/>
            <a:lstStyle/>
            <a:p>
              <a:endParaRPr lang="en-US" sz="400" dirty="0"/>
            </a:p>
          </p:txBody>
        </p:sp>
        <p:sp>
          <p:nvSpPr>
            <p:cNvPr id="147" name="Rectangle 31">
              <a:extLst>
                <a:ext uri="{FF2B5EF4-FFF2-40B4-BE49-F238E27FC236}">
                  <a16:creationId xmlns:a16="http://schemas.microsoft.com/office/drawing/2014/main" id="{3A25EC8B-C407-14AD-5D4C-C7B36A5C9CE4}"/>
                </a:ext>
              </a:extLst>
            </p:cNvPr>
            <p:cNvSpPr>
              <a:spLocks noChangeArrowheads="1"/>
            </p:cNvSpPr>
            <p:nvPr/>
          </p:nvSpPr>
          <p:spPr bwMode="auto">
            <a:xfrm>
              <a:off x="6687895" y="2006119"/>
              <a:ext cx="264834" cy="110545"/>
            </a:xfrm>
            <a:prstGeom prst="rect">
              <a:avLst/>
            </a:prstGeom>
            <a:solidFill>
              <a:schemeClr val="accent1"/>
            </a:solidFill>
            <a:ln w="9525">
              <a:noFill/>
              <a:miter lim="800000"/>
              <a:headEnd/>
              <a:tailEnd/>
            </a:ln>
            <a:effectLst/>
          </p:spPr>
          <p:txBody>
            <a:bodyPr wrap="none" lIns="0" tIns="0" rIns="0" bIns="0" anchor="ctr"/>
            <a:lstStyle/>
            <a:p>
              <a:pPr algn="ctr"/>
              <a:r>
                <a:rPr lang="en-US" sz="400" b="1" dirty="0">
                  <a:solidFill>
                    <a:schemeClr val="bg1"/>
                  </a:solidFill>
                </a:rPr>
                <a:t>N = 83</a:t>
              </a:r>
            </a:p>
          </p:txBody>
        </p:sp>
        <p:sp>
          <p:nvSpPr>
            <p:cNvPr id="148" name="Line 28">
              <a:extLst>
                <a:ext uri="{FF2B5EF4-FFF2-40B4-BE49-F238E27FC236}">
                  <a16:creationId xmlns:a16="http://schemas.microsoft.com/office/drawing/2014/main" id="{E3FC5369-F73A-95A5-D7F7-355CC1501E96}"/>
                </a:ext>
              </a:extLst>
            </p:cNvPr>
            <p:cNvSpPr>
              <a:spLocks noChangeShapeType="1"/>
            </p:cNvSpPr>
            <p:nvPr/>
          </p:nvSpPr>
          <p:spPr bwMode="auto">
            <a:xfrm>
              <a:off x="7966413" y="1995065"/>
              <a:ext cx="0" cy="132653"/>
            </a:xfrm>
            <a:prstGeom prst="line">
              <a:avLst/>
            </a:prstGeom>
            <a:noFill/>
            <a:ln w="19050">
              <a:solidFill>
                <a:schemeClr val="bg1">
                  <a:lumMod val="65000"/>
                </a:schemeClr>
              </a:solidFill>
              <a:round/>
              <a:headEnd/>
              <a:tailEnd/>
            </a:ln>
            <a:effectLst/>
          </p:spPr>
          <p:txBody>
            <a:bodyPr wrap="square" lIns="0" tIns="0" rIns="0" bIns="0">
              <a:spAutoFit/>
            </a:bodyPr>
            <a:lstStyle/>
            <a:p>
              <a:endParaRPr lang="en-US" sz="400" dirty="0"/>
            </a:p>
          </p:txBody>
        </p:sp>
        <p:sp>
          <p:nvSpPr>
            <p:cNvPr id="149" name="Text Box 22">
              <a:extLst>
                <a:ext uri="{FF2B5EF4-FFF2-40B4-BE49-F238E27FC236}">
                  <a16:creationId xmlns:a16="http://schemas.microsoft.com/office/drawing/2014/main" id="{A9FC3BA3-26F9-FE72-13E4-A5B19C69C2CE}"/>
                </a:ext>
              </a:extLst>
            </p:cNvPr>
            <p:cNvSpPr txBox="1">
              <a:spLocks noChangeArrowheads="1"/>
            </p:cNvSpPr>
            <p:nvPr/>
          </p:nvSpPr>
          <p:spPr bwMode="auto">
            <a:xfrm>
              <a:off x="7650165" y="2216526"/>
              <a:ext cx="417286" cy="124852"/>
            </a:xfrm>
            <a:prstGeom prst="rect">
              <a:avLst/>
            </a:prstGeom>
            <a:noFill/>
            <a:ln w="9525">
              <a:noFill/>
              <a:miter lim="800000"/>
              <a:headEnd/>
              <a:tailEnd/>
            </a:ln>
            <a:effectLst/>
          </p:spPr>
          <p:txBody>
            <a:bodyPr wrap="square" lIns="0" tIns="0" rIns="0" bIns="0" anchor="ctr">
              <a:spAutoFit/>
            </a:bodyPr>
            <a:lstStyle/>
            <a:p>
              <a:pPr algn="ctr">
                <a:lnSpc>
                  <a:spcPct val="90000"/>
                </a:lnSpc>
              </a:pPr>
              <a:r>
                <a:rPr lang="en-US" sz="400" dirty="0">
                  <a:solidFill>
                    <a:schemeClr val="accent1"/>
                  </a:solidFill>
                </a:rPr>
                <a:t>1 week safety follow-up</a:t>
              </a:r>
            </a:p>
          </p:txBody>
        </p:sp>
        <p:sp>
          <p:nvSpPr>
            <p:cNvPr id="150" name="Line 12">
              <a:extLst>
                <a:ext uri="{FF2B5EF4-FFF2-40B4-BE49-F238E27FC236}">
                  <a16:creationId xmlns:a16="http://schemas.microsoft.com/office/drawing/2014/main" id="{6091F59C-1921-DE59-5424-88DA9D7511F3}"/>
                </a:ext>
              </a:extLst>
            </p:cNvPr>
            <p:cNvSpPr>
              <a:spLocks noChangeShapeType="1"/>
            </p:cNvSpPr>
            <p:nvPr/>
          </p:nvSpPr>
          <p:spPr bwMode="auto">
            <a:xfrm>
              <a:off x="7774323" y="2069626"/>
              <a:ext cx="194762" cy="0"/>
            </a:xfrm>
            <a:prstGeom prst="line">
              <a:avLst/>
            </a:prstGeom>
            <a:noFill/>
            <a:ln w="28575">
              <a:solidFill>
                <a:schemeClr val="accent1"/>
              </a:solidFill>
              <a:round/>
              <a:headEnd/>
              <a:tailEnd/>
            </a:ln>
            <a:effectLst/>
          </p:spPr>
          <p:txBody>
            <a:bodyPr wrap="square" lIns="0" tIns="0" rIns="0" bIns="0">
              <a:spAutoFit/>
            </a:bodyPr>
            <a:lstStyle/>
            <a:p>
              <a:endParaRPr lang="en-US" sz="400"/>
            </a:p>
          </p:txBody>
        </p:sp>
        <p:sp>
          <p:nvSpPr>
            <p:cNvPr id="151" name="Rectangle 150">
              <a:extLst>
                <a:ext uri="{FF2B5EF4-FFF2-40B4-BE49-F238E27FC236}">
                  <a16:creationId xmlns:a16="http://schemas.microsoft.com/office/drawing/2014/main" id="{0A819B1A-8EBF-950B-0B7A-54BE27E57457}"/>
                </a:ext>
              </a:extLst>
            </p:cNvPr>
            <p:cNvSpPr/>
            <p:nvPr/>
          </p:nvSpPr>
          <p:spPr>
            <a:xfrm>
              <a:off x="8204416" y="1907502"/>
              <a:ext cx="712930" cy="30777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spcBef>
                  <a:spcPts val="600"/>
                </a:spcBef>
              </a:pPr>
              <a:r>
                <a:rPr lang="en-US" sz="400" dirty="0">
                  <a:solidFill>
                    <a:schemeClr val="bg2"/>
                  </a:solidFill>
                </a:rPr>
                <a:t>Part 2 of the study was to have the same study design as Part 1, with a sample size calculation based on the standard deviation observed in Part 1 of the study.</a:t>
              </a:r>
            </a:p>
          </p:txBody>
        </p:sp>
      </p:grpSp>
      <p:sp>
        <p:nvSpPr>
          <p:cNvPr id="152" name="Title 2">
            <a:extLst>
              <a:ext uri="{FF2B5EF4-FFF2-40B4-BE49-F238E27FC236}">
                <a16:creationId xmlns:a16="http://schemas.microsoft.com/office/drawing/2014/main" id="{E7C99387-B8CA-0480-4294-FDD6E581E3F5}"/>
              </a:ext>
            </a:extLst>
          </p:cNvPr>
          <p:cNvSpPr txBox="1">
            <a:spLocks/>
          </p:cNvSpPr>
          <p:nvPr/>
        </p:nvSpPr>
        <p:spPr>
          <a:xfrm>
            <a:off x="6215266" y="1265883"/>
            <a:ext cx="2770430" cy="261610"/>
          </a:xfrm>
          <a:prstGeom prst="rect">
            <a:avLst/>
          </a:prstGeom>
        </p:spPr>
        <p:txBody>
          <a:bodyPr wrap="square" lIns="0" tIns="0" rIns="0" bIns="0">
            <a:spAutoFit/>
          </a:bodyPr>
          <a:lstStyle>
            <a:defPPr>
              <a:defRPr lang="en-US"/>
            </a:defPPr>
            <a:lvl1pPr>
              <a:spcBef>
                <a:spcPct val="0"/>
              </a:spcBef>
              <a:buNone/>
              <a:defRPr sz="700" b="0" baseline="0">
                <a:solidFill>
                  <a:schemeClr val="bg2"/>
                </a:solidFill>
                <a:latin typeface="+mj-lt"/>
                <a:ea typeface="+mj-ea"/>
                <a:cs typeface="+mj-cs"/>
              </a:defRPr>
            </a:lvl1pPr>
          </a:lstStyle>
          <a:p>
            <a:r>
              <a:rPr lang="en-US" b="1" dirty="0">
                <a:solidFill>
                  <a:srgbClr val="51A0D2"/>
                </a:solidFill>
                <a:latin typeface="Calibri"/>
                <a:ea typeface="+mn-ea"/>
                <a:cs typeface="+mn-cs"/>
              </a:rPr>
              <a:t>DESIGN</a:t>
            </a:r>
            <a:br>
              <a:rPr lang="en-US" dirty="0"/>
            </a:br>
            <a:r>
              <a:rPr lang="en-US" sz="500" dirty="0">
                <a:solidFill>
                  <a:srgbClr val="51A0D2"/>
                </a:solidFill>
                <a:latin typeface="Calibri"/>
                <a:ea typeface="+mn-ea"/>
                <a:cs typeface="+mn-cs"/>
              </a:rPr>
              <a:t>Initially designed as a two-part study, Part 1 for accurate sample size estimation, Part 2 for Proof of Concept</a:t>
            </a:r>
          </a:p>
        </p:txBody>
      </p:sp>
      <p:sp>
        <p:nvSpPr>
          <p:cNvPr id="157" name="Rectangle 156">
            <a:extLst>
              <a:ext uri="{FF2B5EF4-FFF2-40B4-BE49-F238E27FC236}">
                <a16:creationId xmlns:a16="http://schemas.microsoft.com/office/drawing/2014/main" id="{CF397411-0E02-E77D-D983-A7A2A20D9E81}"/>
              </a:ext>
            </a:extLst>
          </p:cNvPr>
          <p:cNvSpPr/>
          <p:nvPr/>
        </p:nvSpPr>
        <p:spPr>
          <a:xfrm>
            <a:off x="6215266" y="2396500"/>
            <a:ext cx="1581680" cy="339724"/>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18288" rIns="18288" bIns="18288" rtlCol="0" anchor="t" anchorCtr="0">
            <a:noAutofit/>
          </a:bodyPr>
          <a:lstStyle/>
          <a:p>
            <a:r>
              <a:rPr lang="en-US" sz="400" dirty="0">
                <a:solidFill>
                  <a:schemeClr val="bg2"/>
                </a:solidFill>
              </a:rPr>
              <a:t>Key Protocol Amendments:</a:t>
            </a:r>
          </a:p>
          <a:p>
            <a:pPr marL="57150" indent="-57150">
              <a:buClr>
                <a:schemeClr val="accent1"/>
              </a:buClr>
              <a:buFont typeface="Wingdings" panose="05000000000000000000" pitchFamily="2" charset="2"/>
              <a:buChar char="§"/>
            </a:pPr>
            <a:r>
              <a:rPr lang="en-US" sz="400" dirty="0">
                <a:solidFill>
                  <a:schemeClr val="bg2"/>
                </a:solidFill>
              </a:rPr>
              <a:t>Original protocol included titration up to a max daily dose of 60 g.  Protocol version 3 onwards used a maximum daily dose of 40 g</a:t>
            </a:r>
          </a:p>
          <a:p>
            <a:pPr marL="57150" indent="-57150">
              <a:buClr>
                <a:schemeClr val="accent1"/>
              </a:buClr>
              <a:buFont typeface="Wingdings" panose="05000000000000000000" pitchFamily="2" charset="2"/>
              <a:buChar char="§"/>
            </a:pPr>
            <a:r>
              <a:rPr lang="en-US" sz="400" dirty="0">
                <a:solidFill>
                  <a:schemeClr val="bg2"/>
                </a:solidFill>
              </a:rPr>
              <a:t>Original protocol included a 2-week titration. </a:t>
            </a:r>
            <a:br>
              <a:rPr lang="en-US" sz="400" dirty="0">
                <a:solidFill>
                  <a:schemeClr val="bg2"/>
                </a:solidFill>
              </a:rPr>
            </a:br>
            <a:r>
              <a:rPr lang="en-US" sz="400" dirty="0">
                <a:solidFill>
                  <a:schemeClr val="bg2"/>
                </a:solidFill>
              </a:rPr>
              <a:t>Protocol version 3 onwards used a titration period of 3 weeks.</a:t>
            </a:r>
          </a:p>
        </p:txBody>
      </p:sp>
      <p:sp>
        <p:nvSpPr>
          <p:cNvPr id="158" name="Rectangle 157">
            <a:extLst>
              <a:ext uri="{FF2B5EF4-FFF2-40B4-BE49-F238E27FC236}">
                <a16:creationId xmlns:a16="http://schemas.microsoft.com/office/drawing/2014/main" id="{C3E05360-7795-0E49-57C5-86362987B3E9}"/>
              </a:ext>
            </a:extLst>
          </p:cNvPr>
          <p:cNvSpPr/>
          <p:nvPr/>
        </p:nvSpPr>
        <p:spPr>
          <a:xfrm>
            <a:off x="7830283" y="2396500"/>
            <a:ext cx="1155413" cy="339724"/>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tIns="18288" rIns="18288" bIns="18288" rtlCol="0" anchor="t" anchorCtr="0">
            <a:noAutofit/>
          </a:bodyPr>
          <a:lstStyle/>
          <a:p>
            <a:r>
              <a:rPr lang="en-US" sz="400" dirty="0">
                <a:solidFill>
                  <a:schemeClr val="bg2"/>
                </a:solidFill>
              </a:rPr>
              <a:t>Key Protocol Deviations:</a:t>
            </a:r>
          </a:p>
          <a:p>
            <a:pPr marL="57150"/>
            <a:r>
              <a:rPr lang="en-US" sz="400" dirty="0">
                <a:solidFill>
                  <a:schemeClr val="bg2"/>
                </a:solidFill>
              </a:rPr>
              <a:t>Subjects who did not have intended disease (migraine) – 0 in the  study</a:t>
            </a:r>
          </a:p>
          <a:p>
            <a:pPr marL="57150"/>
            <a:r>
              <a:rPr lang="en-US" sz="400" dirty="0">
                <a:solidFill>
                  <a:schemeClr val="bg2"/>
                </a:solidFill>
              </a:rPr>
              <a:t>Subjects who did not have intended indication (4-24 Migraine Headache Days) – 5 in the study</a:t>
            </a:r>
          </a:p>
        </p:txBody>
      </p:sp>
      <p:sp>
        <p:nvSpPr>
          <p:cNvPr id="155" name="Freeform: Shape 9">
            <a:extLst>
              <a:ext uri="{FF2B5EF4-FFF2-40B4-BE49-F238E27FC236}">
                <a16:creationId xmlns:a16="http://schemas.microsoft.com/office/drawing/2014/main" id="{8ED4C371-4ACF-0AEC-C4B1-A4892F3E71F3}"/>
              </a:ext>
            </a:extLst>
          </p:cNvPr>
          <p:cNvSpPr/>
          <p:nvPr/>
        </p:nvSpPr>
        <p:spPr>
          <a:xfrm flipH="1">
            <a:off x="7872714" y="2491194"/>
            <a:ext cx="45720" cy="45720"/>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500" dirty="0">
              <a:solidFill>
                <a:srgbClr val="FFFFFF"/>
              </a:solidFill>
              <a:latin typeface="Calibri"/>
            </a:endParaRPr>
          </a:p>
        </p:txBody>
      </p:sp>
      <p:sp>
        <p:nvSpPr>
          <p:cNvPr id="156" name="Freeform: Shape 9">
            <a:extLst>
              <a:ext uri="{FF2B5EF4-FFF2-40B4-BE49-F238E27FC236}">
                <a16:creationId xmlns:a16="http://schemas.microsoft.com/office/drawing/2014/main" id="{2CFED07F-15BC-D689-E7DF-00752628CDA4}"/>
              </a:ext>
            </a:extLst>
          </p:cNvPr>
          <p:cNvSpPr/>
          <p:nvPr/>
        </p:nvSpPr>
        <p:spPr>
          <a:xfrm flipH="1">
            <a:off x="7872714" y="2607643"/>
            <a:ext cx="45720" cy="45720"/>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500" dirty="0">
              <a:solidFill>
                <a:srgbClr val="FFFFFF"/>
              </a:solidFill>
              <a:latin typeface="Calibri"/>
            </a:endParaRPr>
          </a:p>
        </p:txBody>
      </p:sp>
      <p:sp>
        <p:nvSpPr>
          <p:cNvPr id="159" name="Rectangle 158">
            <a:extLst>
              <a:ext uri="{FF2B5EF4-FFF2-40B4-BE49-F238E27FC236}">
                <a16:creationId xmlns:a16="http://schemas.microsoft.com/office/drawing/2014/main" id="{08F2A794-733B-93BF-9FAA-90C57F9C5497}"/>
              </a:ext>
            </a:extLst>
          </p:cNvPr>
          <p:cNvSpPr/>
          <p:nvPr/>
        </p:nvSpPr>
        <p:spPr>
          <a:xfrm>
            <a:off x="6215266" y="2769051"/>
            <a:ext cx="2770430" cy="53861"/>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spcBef>
                <a:spcPts val="600"/>
              </a:spcBef>
            </a:pPr>
            <a:r>
              <a:rPr lang="en-US" sz="350" dirty="0">
                <a:solidFill>
                  <a:schemeClr val="bg2"/>
                </a:solidFill>
              </a:rPr>
              <a:t>The study was designed according to the principles outlined International Headache Society (IHS) Guidelines for Controlled Trials of Drugs in Migraine [11]</a:t>
            </a:r>
          </a:p>
        </p:txBody>
      </p:sp>
      <p:sp>
        <p:nvSpPr>
          <p:cNvPr id="160" name="Title 2">
            <a:extLst>
              <a:ext uri="{FF2B5EF4-FFF2-40B4-BE49-F238E27FC236}">
                <a16:creationId xmlns:a16="http://schemas.microsoft.com/office/drawing/2014/main" id="{588CCE22-1BAA-C9CA-738A-874F935553A1}"/>
              </a:ext>
            </a:extLst>
          </p:cNvPr>
          <p:cNvSpPr txBox="1">
            <a:spLocks/>
          </p:cNvSpPr>
          <p:nvPr/>
        </p:nvSpPr>
        <p:spPr>
          <a:xfrm>
            <a:off x="9189687" y="1265883"/>
            <a:ext cx="2770430" cy="261610"/>
          </a:xfrm>
          <a:prstGeom prst="rect">
            <a:avLst/>
          </a:prstGeom>
        </p:spPr>
        <p:txBody>
          <a:bodyPr wrap="square" lIns="0" tIns="0" rIns="0" bIns="0">
            <a:spAutoFit/>
          </a:bodyPr>
          <a:lstStyle>
            <a:defPPr>
              <a:defRPr lang="en-US"/>
            </a:defPPr>
            <a:lvl1pPr>
              <a:spcBef>
                <a:spcPct val="0"/>
              </a:spcBef>
              <a:buNone/>
              <a:defRPr sz="700" b="0" baseline="0">
                <a:solidFill>
                  <a:schemeClr val="bg2"/>
                </a:solidFill>
                <a:latin typeface="+mj-lt"/>
                <a:ea typeface="+mj-ea"/>
                <a:cs typeface="+mj-cs"/>
              </a:defRPr>
            </a:lvl1pPr>
          </a:lstStyle>
          <a:p>
            <a:r>
              <a:rPr lang="en-US" b="1" dirty="0">
                <a:solidFill>
                  <a:srgbClr val="51A0D2"/>
                </a:solidFill>
                <a:latin typeface="Calibri"/>
                <a:ea typeface="+mn-ea"/>
                <a:cs typeface="+mn-cs"/>
              </a:rPr>
              <a:t>DESIGN</a:t>
            </a:r>
            <a:br>
              <a:rPr lang="en-US" dirty="0"/>
            </a:br>
            <a:r>
              <a:rPr lang="en-US" sz="500" dirty="0">
                <a:solidFill>
                  <a:srgbClr val="51A0D2"/>
                </a:solidFill>
                <a:latin typeface="Calibri"/>
                <a:ea typeface="+mn-ea"/>
                <a:cs typeface="+mn-cs"/>
              </a:rPr>
              <a:t>Inclusion and Exclusion Criteria Included Frequent Migraineurs who had Tried and Failed at Least 1 Prophylactic </a:t>
            </a:r>
          </a:p>
        </p:txBody>
      </p:sp>
      <p:sp>
        <p:nvSpPr>
          <p:cNvPr id="161" name="Rectangle 160">
            <a:extLst>
              <a:ext uri="{FF2B5EF4-FFF2-40B4-BE49-F238E27FC236}">
                <a16:creationId xmlns:a16="http://schemas.microsoft.com/office/drawing/2014/main" id="{78ED16D6-505B-671C-2078-70068CD0B747}"/>
              </a:ext>
            </a:extLst>
          </p:cNvPr>
          <p:cNvSpPr/>
          <p:nvPr/>
        </p:nvSpPr>
        <p:spPr>
          <a:xfrm>
            <a:off x="9189687" y="1582829"/>
            <a:ext cx="1345998" cy="1301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400" b="1" dirty="0">
                <a:latin typeface="+mj-lt"/>
              </a:rPr>
              <a:t>Key Inclusion Criteria</a:t>
            </a:r>
          </a:p>
        </p:txBody>
      </p:sp>
      <p:sp>
        <p:nvSpPr>
          <p:cNvPr id="162" name="Rectangle 161">
            <a:extLst>
              <a:ext uri="{FF2B5EF4-FFF2-40B4-BE49-F238E27FC236}">
                <a16:creationId xmlns:a16="http://schemas.microsoft.com/office/drawing/2014/main" id="{3669487C-8FFA-824A-005D-45F77DF465AF}"/>
              </a:ext>
            </a:extLst>
          </p:cNvPr>
          <p:cNvSpPr/>
          <p:nvPr/>
        </p:nvSpPr>
        <p:spPr>
          <a:xfrm>
            <a:off x="10614119" y="1582829"/>
            <a:ext cx="1345998" cy="1301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400" b="1" dirty="0">
                <a:latin typeface="+mj-lt"/>
              </a:rPr>
              <a:t>Key Exclusion Criteria</a:t>
            </a:r>
          </a:p>
        </p:txBody>
      </p:sp>
      <p:sp>
        <p:nvSpPr>
          <p:cNvPr id="163" name="TextBox 162">
            <a:extLst>
              <a:ext uri="{FF2B5EF4-FFF2-40B4-BE49-F238E27FC236}">
                <a16:creationId xmlns:a16="http://schemas.microsoft.com/office/drawing/2014/main" id="{64545185-8918-FABA-9B10-36E301B7891F}"/>
              </a:ext>
            </a:extLst>
          </p:cNvPr>
          <p:cNvSpPr txBox="1"/>
          <p:nvPr/>
        </p:nvSpPr>
        <p:spPr>
          <a:xfrm>
            <a:off x="9189687" y="1741672"/>
            <a:ext cx="1345998" cy="656590"/>
          </a:xfrm>
          <a:prstGeom prst="rect">
            <a:avLst/>
          </a:prstGeom>
          <a:noFill/>
        </p:spPr>
        <p:txBody>
          <a:bodyPr wrap="square" lIns="0" tIns="0" rIns="0" bIns="0">
            <a:spAutoFit/>
          </a:bodyPr>
          <a:lstStyle/>
          <a:p>
            <a:pPr marL="114300" marR="0" lvl="0" indent="-114300" algn="l" defTabSz="914400" rtl="0" eaLnBrk="1" fontAlgn="auto" latinLnBrk="0" hangingPunct="1">
              <a:lnSpc>
                <a:spcPct val="100000"/>
              </a:lnSpc>
              <a:spcBef>
                <a:spcPts val="200"/>
              </a:spcBef>
              <a:spcAft>
                <a:spcPts val="0"/>
              </a:spcAft>
              <a:buClrTx/>
              <a:buSzPct val="150000"/>
              <a:buFont typeface="Arial" pitchFamily="34" charset="0"/>
              <a:buBlip>
                <a:blip r:embed="rId9"/>
              </a:buBlip>
              <a:tabLst/>
              <a:defRPr/>
            </a:pPr>
            <a:r>
              <a:rPr lang="en-US" sz="400" dirty="0">
                <a:solidFill>
                  <a:srgbClr val="757070"/>
                </a:solidFill>
                <a:latin typeface="+mj-lt"/>
              </a:rPr>
              <a:t>Subject had migraine diagnosed according to ICHD-3 beta criteria, age at time of onset &lt;50 years</a:t>
            </a:r>
          </a:p>
          <a:p>
            <a:pPr marL="114300" marR="0" lvl="0" indent="-114300" algn="l" defTabSz="914400" rtl="0" eaLnBrk="1" fontAlgn="auto" latinLnBrk="0" hangingPunct="1">
              <a:lnSpc>
                <a:spcPct val="100000"/>
              </a:lnSpc>
              <a:spcBef>
                <a:spcPts val="200"/>
              </a:spcBef>
              <a:spcAft>
                <a:spcPts val="0"/>
              </a:spcAft>
              <a:buClrTx/>
              <a:buSzPct val="150000"/>
              <a:buFont typeface="Arial" pitchFamily="34" charset="0"/>
              <a:buBlip>
                <a:blip r:embed="rId9"/>
              </a:buBlip>
              <a:tabLst/>
              <a:defRPr/>
            </a:pPr>
            <a:r>
              <a:rPr kumimoji="0" lang="en-US" sz="400" b="0" i="0" u="none" strike="noStrike" kern="1200" cap="none" spc="0" normalizeH="0" baseline="0" noProof="0" dirty="0">
                <a:ln>
                  <a:noFill/>
                </a:ln>
                <a:solidFill>
                  <a:srgbClr val="757070"/>
                </a:solidFill>
                <a:effectLst/>
                <a:uLnTx/>
                <a:uFillTx/>
                <a:latin typeface="+mj-lt"/>
                <a:ea typeface="+mn-ea"/>
                <a:cs typeface="+mn-cs"/>
              </a:rPr>
              <a:t>Subjects had 4-24 Migraine Headache Days in the baseline measurement period</a:t>
            </a:r>
          </a:p>
          <a:p>
            <a:pPr marL="114300" marR="0" lvl="0" indent="-114300" algn="l" defTabSz="914400" rtl="0" eaLnBrk="1" fontAlgn="auto" latinLnBrk="0" hangingPunct="1">
              <a:lnSpc>
                <a:spcPct val="100000"/>
              </a:lnSpc>
              <a:spcBef>
                <a:spcPts val="200"/>
              </a:spcBef>
              <a:spcAft>
                <a:spcPts val="0"/>
              </a:spcAft>
              <a:buClrTx/>
              <a:buSzPct val="150000"/>
              <a:buFont typeface="Arial" pitchFamily="34" charset="0"/>
              <a:buBlip>
                <a:blip r:embed="rId9"/>
              </a:buBlip>
              <a:tabLst/>
              <a:defRPr/>
            </a:pPr>
            <a:r>
              <a:rPr lang="en-US" sz="400" dirty="0">
                <a:solidFill>
                  <a:srgbClr val="757070"/>
                </a:solidFill>
                <a:latin typeface="+mj-lt"/>
              </a:rPr>
              <a:t>Use of one allowed migraine prophylactic permitted</a:t>
            </a:r>
            <a:endParaRPr kumimoji="0" lang="en-US" sz="400" b="0" i="0" u="none" strike="noStrike" kern="1200" cap="none" spc="0" normalizeH="0" baseline="0" noProof="0" dirty="0">
              <a:ln>
                <a:noFill/>
              </a:ln>
              <a:solidFill>
                <a:srgbClr val="757070"/>
              </a:solidFill>
              <a:effectLst/>
              <a:uLnTx/>
              <a:uFillTx/>
              <a:latin typeface="+mj-lt"/>
              <a:ea typeface="+mn-ea"/>
              <a:cs typeface="+mn-cs"/>
            </a:endParaRPr>
          </a:p>
          <a:p>
            <a:pPr marL="114300" marR="0" lvl="0" indent="-114300" algn="l" defTabSz="914400" rtl="0" eaLnBrk="1" fontAlgn="auto" latinLnBrk="0" hangingPunct="1">
              <a:lnSpc>
                <a:spcPct val="100000"/>
              </a:lnSpc>
              <a:spcBef>
                <a:spcPts val="200"/>
              </a:spcBef>
              <a:spcAft>
                <a:spcPts val="0"/>
              </a:spcAft>
              <a:buClrTx/>
              <a:buSzPct val="150000"/>
              <a:buFont typeface="Arial" pitchFamily="34" charset="0"/>
              <a:buBlip>
                <a:blip r:embed="rId9"/>
              </a:buBlip>
              <a:tabLst/>
              <a:defRPr/>
            </a:pPr>
            <a:r>
              <a:rPr lang="en-US" sz="400" dirty="0">
                <a:solidFill>
                  <a:srgbClr val="757070"/>
                </a:solidFill>
                <a:latin typeface="+mj-lt"/>
              </a:rPr>
              <a:t>Subjects must have trialed and failed at least 1 (and up to 4) categories of prophylactic migraine medications</a:t>
            </a:r>
          </a:p>
          <a:p>
            <a:pPr marL="114300" marR="0" lvl="0" indent="-114300" algn="l" defTabSz="914400" rtl="0" eaLnBrk="1" fontAlgn="auto" latinLnBrk="0" hangingPunct="1">
              <a:lnSpc>
                <a:spcPct val="100000"/>
              </a:lnSpc>
              <a:spcBef>
                <a:spcPts val="200"/>
              </a:spcBef>
              <a:spcAft>
                <a:spcPts val="0"/>
              </a:spcAft>
              <a:buClrTx/>
              <a:buSzPct val="150000"/>
              <a:buFont typeface="Arial" pitchFamily="34" charset="0"/>
              <a:buBlip>
                <a:blip r:embed="rId9"/>
              </a:buBlip>
              <a:tabLst/>
              <a:defRPr/>
            </a:pPr>
            <a:r>
              <a:rPr kumimoji="0" lang="en-US" sz="400" b="0" i="0" u="none" strike="noStrike" kern="1200" cap="none" spc="0" normalizeH="0" baseline="0" noProof="0" dirty="0">
                <a:ln>
                  <a:noFill/>
                </a:ln>
                <a:solidFill>
                  <a:srgbClr val="757070"/>
                </a:solidFill>
                <a:effectLst/>
                <a:uLnTx/>
                <a:uFillTx/>
                <a:latin typeface="+mj-lt"/>
                <a:ea typeface="+mn-ea"/>
                <a:cs typeface="+mn-cs"/>
              </a:rPr>
              <a:t>Subjects had at least 80% compliance with headache </a:t>
            </a:r>
            <a:r>
              <a:rPr kumimoji="0" lang="en-US" sz="400" b="0" i="0" u="none" strike="noStrike" kern="1200" cap="none" spc="0" normalizeH="0" baseline="0" noProof="0" dirty="0" err="1">
                <a:ln>
                  <a:noFill/>
                </a:ln>
                <a:solidFill>
                  <a:srgbClr val="757070"/>
                </a:solidFill>
                <a:effectLst/>
                <a:uLnTx/>
                <a:uFillTx/>
                <a:latin typeface="+mj-lt"/>
                <a:ea typeface="+mn-ea"/>
                <a:cs typeface="+mn-cs"/>
              </a:rPr>
              <a:t>eDiary</a:t>
            </a:r>
            <a:r>
              <a:rPr kumimoji="0" lang="en-US" sz="400" b="0" i="0" u="none" strike="noStrike" kern="1200" cap="none" spc="0" normalizeH="0" baseline="0" noProof="0" dirty="0">
                <a:ln>
                  <a:noFill/>
                </a:ln>
                <a:solidFill>
                  <a:srgbClr val="757070"/>
                </a:solidFill>
                <a:effectLst/>
                <a:uLnTx/>
                <a:uFillTx/>
                <a:latin typeface="+mj-lt"/>
                <a:ea typeface="+mn-ea"/>
                <a:cs typeface="+mn-cs"/>
              </a:rPr>
              <a:t> entries in the baseline measurement period</a:t>
            </a:r>
          </a:p>
        </p:txBody>
      </p:sp>
      <p:sp>
        <p:nvSpPr>
          <p:cNvPr id="164" name="TextBox 163">
            <a:extLst>
              <a:ext uri="{FF2B5EF4-FFF2-40B4-BE49-F238E27FC236}">
                <a16:creationId xmlns:a16="http://schemas.microsoft.com/office/drawing/2014/main" id="{EDB9B80D-F357-E038-D9A4-8700508B4B6B}"/>
              </a:ext>
            </a:extLst>
          </p:cNvPr>
          <p:cNvSpPr txBox="1"/>
          <p:nvPr/>
        </p:nvSpPr>
        <p:spPr>
          <a:xfrm>
            <a:off x="10614119" y="1741672"/>
            <a:ext cx="1345998" cy="1077218"/>
          </a:xfrm>
          <a:prstGeom prst="rect">
            <a:avLst/>
          </a:prstGeom>
          <a:noFill/>
        </p:spPr>
        <p:txBody>
          <a:bodyPr wrap="square" lIns="0" tIns="0" rIns="0" bIns="0">
            <a:spAutoFit/>
          </a:bodyPr>
          <a:lstStyle/>
          <a:p>
            <a:pPr marL="114300" indent="-114300">
              <a:spcBef>
                <a:spcPts val="200"/>
              </a:spcBef>
              <a:buSzPct val="150000"/>
              <a:buBlip>
                <a:blip r:embed="rId9"/>
              </a:buBlip>
              <a:defRPr/>
            </a:pPr>
            <a:r>
              <a:rPr lang="en-US" sz="400" dirty="0">
                <a:solidFill>
                  <a:srgbClr val="757070"/>
                </a:solidFill>
                <a:latin typeface="+mj-lt"/>
              </a:rPr>
              <a:t>History of hemiplegic migraine, cluster headache, or other trigeminal autonomic cephalgia</a:t>
            </a:r>
          </a:p>
          <a:p>
            <a:pPr marL="114300" indent="-114300">
              <a:spcBef>
                <a:spcPts val="200"/>
              </a:spcBef>
              <a:buSzPct val="150000"/>
              <a:buBlip>
                <a:blip r:embed="rId9"/>
              </a:buBlip>
              <a:defRPr/>
            </a:pPr>
            <a:r>
              <a:rPr lang="en-US" sz="400" dirty="0">
                <a:solidFill>
                  <a:srgbClr val="757070"/>
                </a:solidFill>
                <a:latin typeface="+mj-lt"/>
              </a:rPr>
              <a:t>Presence of a chronic pain syndrome (other than migraine), such as fibromyalgia</a:t>
            </a:r>
          </a:p>
          <a:p>
            <a:pPr marL="114300" indent="-114300">
              <a:spcBef>
                <a:spcPts val="200"/>
              </a:spcBef>
              <a:buSzPct val="150000"/>
              <a:buBlip>
                <a:blip r:embed="rId9"/>
              </a:buBlip>
              <a:defRPr/>
            </a:pPr>
            <a:r>
              <a:rPr lang="en-US" sz="400" dirty="0">
                <a:solidFill>
                  <a:srgbClr val="757070"/>
                </a:solidFill>
                <a:latin typeface="+mj-lt"/>
              </a:rPr>
              <a:t>History of a major psychiatric disorder or current moderately severe depression</a:t>
            </a:r>
          </a:p>
          <a:p>
            <a:pPr marL="114300" indent="-114300">
              <a:spcBef>
                <a:spcPts val="200"/>
              </a:spcBef>
              <a:buSzPct val="150000"/>
              <a:buBlip>
                <a:blip r:embed="rId9"/>
              </a:buBlip>
              <a:defRPr/>
            </a:pPr>
            <a:r>
              <a:rPr lang="en-US" sz="400" dirty="0">
                <a:solidFill>
                  <a:srgbClr val="757070"/>
                </a:solidFill>
                <a:latin typeface="+mj-lt"/>
              </a:rPr>
              <a:t>Use of barbiturates or opioids for migraine acute treatment ≥4 days per month on average</a:t>
            </a:r>
          </a:p>
          <a:p>
            <a:pPr marL="114300" indent="-114300">
              <a:spcBef>
                <a:spcPts val="200"/>
              </a:spcBef>
              <a:buSzPct val="150000"/>
              <a:buBlip>
                <a:blip r:embed="rId9"/>
              </a:buBlip>
              <a:defRPr/>
            </a:pPr>
            <a:r>
              <a:rPr lang="en-US" sz="400" dirty="0">
                <a:solidFill>
                  <a:srgbClr val="757070"/>
                </a:solidFill>
                <a:latin typeface="+mj-lt"/>
              </a:rPr>
              <a:t>Use in the last 3 months of CGRP agents, Botox, TENS, cranial nerve blocks, trigger-point injections, acupuncture specifically for migraine</a:t>
            </a:r>
          </a:p>
          <a:p>
            <a:pPr marL="114300" indent="-114300">
              <a:spcBef>
                <a:spcPts val="200"/>
              </a:spcBef>
              <a:buSzPct val="150000"/>
              <a:buBlip>
                <a:blip r:embed="rId9"/>
              </a:buBlip>
              <a:defRPr/>
            </a:pPr>
            <a:r>
              <a:rPr lang="en-US" sz="400" dirty="0">
                <a:solidFill>
                  <a:srgbClr val="757070"/>
                </a:solidFill>
                <a:latin typeface="+mj-lt"/>
              </a:rPr>
              <a:t>Use in the last 2 weeks of SGLT2 inhibitors</a:t>
            </a:r>
          </a:p>
          <a:p>
            <a:pPr marL="114300" indent="-114300">
              <a:spcBef>
                <a:spcPts val="200"/>
              </a:spcBef>
              <a:buSzPct val="150000"/>
              <a:buBlip>
                <a:blip r:embed="rId9"/>
              </a:buBlip>
              <a:defRPr/>
            </a:pPr>
            <a:r>
              <a:rPr lang="en-US" sz="400" dirty="0">
                <a:solidFill>
                  <a:srgbClr val="757070"/>
                </a:solidFill>
                <a:latin typeface="+mj-lt"/>
              </a:rPr>
              <a:t>Current use or use within the last 3 months of MCT-containing products or a ketogenic diet, low-carb diet, intermittent fasting</a:t>
            </a:r>
          </a:p>
        </p:txBody>
      </p:sp>
      <p:sp>
        <p:nvSpPr>
          <p:cNvPr id="165" name="Title 2">
            <a:extLst>
              <a:ext uri="{FF2B5EF4-FFF2-40B4-BE49-F238E27FC236}">
                <a16:creationId xmlns:a16="http://schemas.microsoft.com/office/drawing/2014/main" id="{5D075CE6-CD6C-91D7-044A-36009A65F30E}"/>
              </a:ext>
            </a:extLst>
          </p:cNvPr>
          <p:cNvSpPr txBox="1">
            <a:spLocks/>
          </p:cNvSpPr>
          <p:nvPr/>
        </p:nvSpPr>
        <p:spPr>
          <a:xfrm>
            <a:off x="250207" y="2993957"/>
            <a:ext cx="2770430" cy="184666"/>
          </a:xfrm>
          <a:prstGeom prst="rect">
            <a:avLst/>
          </a:prstGeom>
        </p:spPr>
        <p:txBody>
          <a:bodyPr wrap="square" lIns="0" tIns="0" rIns="0" bIns="0">
            <a:spAutoFit/>
          </a:bodyPr>
          <a:lstStyle>
            <a:defPPr>
              <a:defRPr lang="en-US"/>
            </a:defPPr>
            <a:lvl1pPr>
              <a:spcBef>
                <a:spcPct val="0"/>
              </a:spcBef>
              <a:buNone/>
              <a:defRPr sz="700" b="0" baseline="0">
                <a:solidFill>
                  <a:schemeClr val="bg2"/>
                </a:solidFill>
                <a:latin typeface="+mj-lt"/>
                <a:ea typeface="+mj-ea"/>
                <a:cs typeface="+mj-cs"/>
              </a:defRPr>
            </a:lvl1pPr>
          </a:lstStyle>
          <a:p>
            <a:r>
              <a:rPr lang="en-US" b="1" dirty="0">
                <a:solidFill>
                  <a:srgbClr val="51A0D2"/>
                </a:solidFill>
                <a:latin typeface="Calibri"/>
                <a:ea typeface="+mn-ea"/>
                <a:cs typeface="+mn-cs"/>
              </a:rPr>
              <a:t>DESIGN</a:t>
            </a:r>
            <a:br>
              <a:rPr lang="en-US" dirty="0"/>
            </a:br>
            <a:r>
              <a:rPr lang="en-US" sz="500" dirty="0">
                <a:solidFill>
                  <a:srgbClr val="51A0D2"/>
                </a:solidFill>
                <a:latin typeface="Calibri"/>
                <a:ea typeface="+mn-ea"/>
                <a:cs typeface="+mn-cs"/>
              </a:rPr>
              <a:t>Statistical Analysis</a:t>
            </a:r>
          </a:p>
        </p:txBody>
      </p:sp>
      <p:sp>
        <p:nvSpPr>
          <p:cNvPr id="166" name="Rectangle 165">
            <a:extLst>
              <a:ext uri="{FF2B5EF4-FFF2-40B4-BE49-F238E27FC236}">
                <a16:creationId xmlns:a16="http://schemas.microsoft.com/office/drawing/2014/main" id="{D5133BB7-43D1-D314-8A19-529729B3F8E4}"/>
              </a:ext>
            </a:extLst>
          </p:cNvPr>
          <p:cNvSpPr/>
          <p:nvPr/>
        </p:nvSpPr>
        <p:spPr>
          <a:xfrm>
            <a:off x="250207" y="3219463"/>
            <a:ext cx="1280143" cy="1095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400" b="1" dirty="0">
                <a:latin typeface="+mj-lt"/>
              </a:rPr>
              <a:t>Sample Size</a:t>
            </a:r>
          </a:p>
        </p:txBody>
      </p:sp>
      <p:sp>
        <p:nvSpPr>
          <p:cNvPr id="167" name="Rectangle 166">
            <a:extLst>
              <a:ext uri="{FF2B5EF4-FFF2-40B4-BE49-F238E27FC236}">
                <a16:creationId xmlns:a16="http://schemas.microsoft.com/office/drawing/2014/main" id="{E33B2067-19AA-72B5-E94C-1EA245EAB1E8}"/>
              </a:ext>
            </a:extLst>
          </p:cNvPr>
          <p:cNvSpPr/>
          <p:nvPr/>
        </p:nvSpPr>
        <p:spPr>
          <a:xfrm>
            <a:off x="1606550" y="3219463"/>
            <a:ext cx="1414087" cy="1095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400" b="1" dirty="0">
                <a:latin typeface="+mj-lt"/>
              </a:rPr>
              <a:t>Analysis Sets</a:t>
            </a:r>
          </a:p>
        </p:txBody>
      </p:sp>
      <p:sp>
        <p:nvSpPr>
          <p:cNvPr id="168" name="TextBox 167">
            <a:extLst>
              <a:ext uri="{FF2B5EF4-FFF2-40B4-BE49-F238E27FC236}">
                <a16:creationId xmlns:a16="http://schemas.microsoft.com/office/drawing/2014/main" id="{91FF9F06-5139-4761-076C-305151541735}"/>
              </a:ext>
            </a:extLst>
          </p:cNvPr>
          <p:cNvSpPr txBox="1"/>
          <p:nvPr/>
        </p:nvSpPr>
        <p:spPr>
          <a:xfrm>
            <a:off x="250207" y="3359256"/>
            <a:ext cx="1280143" cy="669414"/>
          </a:xfrm>
          <a:prstGeom prst="rect">
            <a:avLst/>
          </a:prstGeom>
          <a:noFill/>
        </p:spPr>
        <p:txBody>
          <a:bodyPr wrap="square" lIns="0" tIns="0" rIns="0" bIns="0">
            <a:spAutoFit/>
          </a:bodyPr>
          <a:lstStyle>
            <a:defPPr>
              <a:defRPr lang="en-US"/>
            </a:defPPr>
            <a:lvl1pPr marL="114300" indent="-114300">
              <a:spcBef>
                <a:spcPts val="0"/>
              </a:spcBef>
              <a:buSzPct val="150000"/>
              <a:buBlip>
                <a:blip r:embed="rId9"/>
              </a:buBlip>
              <a:defRPr sz="400">
                <a:solidFill>
                  <a:srgbClr val="757070"/>
                </a:solidFill>
                <a:latin typeface="+mj-lt"/>
              </a:defRPr>
            </a:lvl1pPr>
          </a:lstStyle>
          <a:p>
            <a:pPr>
              <a:spcAft>
                <a:spcPts val="200"/>
              </a:spcAft>
            </a:pPr>
            <a:r>
              <a:rPr lang="en-US" sz="350" dirty="0"/>
              <a:t>Since there was no efficacy data for </a:t>
            </a:r>
            <a:r>
              <a:rPr lang="en-US" sz="350" dirty="0" err="1"/>
              <a:t>tricaprilin</a:t>
            </a:r>
            <a:r>
              <a:rPr lang="en-US" sz="350" dirty="0"/>
              <a:t> in migraine prior to this study, the study was originally designed in two parts</a:t>
            </a:r>
          </a:p>
          <a:p>
            <a:pPr>
              <a:spcAft>
                <a:spcPts val="200"/>
              </a:spcAft>
            </a:pPr>
            <a:r>
              <a:rPr lang="en-US" sz="350" dirty="0"/>
              <a:t>Part 1 was a pilot study, designed to provide an estimate of the between-subject SD in this population prior to embarking to Part 2, which was designed to demonstrate proof of concept</a:t>
            </a:r>
          </a:p>
          <a:p>
            <a:pPr>
              <a:spcAft>
                <a:spcPts val="200"/>
              </a:spcAft>
            </a:pPr>
            <a:r>
              <a:rPr lang="en-US" sz="350" dirty="0"/>
              <a:t>Under the original design, a sample size re-estimation would have been performed at the end of Part 1, using the observed between-subject SD from Part 1, however Part 2 was not conducted due to the tolerability of the AC-SD-03 formulation</a:t>
            </a:r>
          </a:p>
          <a:p>
            <a:pPr>
              <a:spcAft>
                <a:spcPts val="200"/>
              </a:spcAft>
            </a:pPr>
            <a:r>
              <a:rPr lang="en-US" sz="350" dirty="0"/>
              <a:t>Part 1 was therefore not formally powered for the primary endpoint</a:t>
            </a:r>
          </a:p>
        </p:txBody>
      </p:sp>
      <p:sp>
        <p:nvSpPr>
          <p:cNvPr id="169" name="TextBox 168">
            <a:extLst>
              <a:ext uri="{FF2B5EF4-FFF2-40B4-BE49-F238E27FC236}">
                <a16:creationId xmlns:a16="http://schemas.microsoft.com/office/drawing/2014/main" id="{4FF3AB30-0FED-4771-91CE-86AD0F9B7184}"/>
              </a:ext>
            </a:extLst>
          </p:cNvPr>
          <p:cNvSpPr txBox="1"/>
          <p:nvPr/>
        </p:nvSpPr>
        <p:spPr>
          <a:xfrm>
            <a:off x="1606550" y="3359256"/>
            <a:ext cx="1414087" cy="615553"/>
          </a:xfrm>
          <a:prstGeom prst="rect">
            <a:avLst/>
          </a:prstGeom>
          <a:noFill/>
        </p:spPr>
        <p:txBody>
          <a:bodyPr wrap="square" lIns="0" tIns="0" rIns="0" bIns="0">
            <a:spAutoFit/>
          </a:bodyPr>
          <a:lstStyle>
            <a:defPPr>
              <a:defRPr lang="en-US"/>
            </a:defPPr>
            <a:lvl1pPr marL="114300" indent="-114300">
              <a:spcBef>
                <a:spcPts val="0"/>
              </a:spcBef>
              <a:buSzPct val="150000"/>
              <a:buBlip>
                <a:blip r:embed="rId9"/>
              </a:buBlip>
              <a:defRPr sz="400">
                <a:solidFill>
                  <a:srgbClr val="757070"/>
                </a:solidFill>
                <a:latin typeface="+mj-lt"/>
              </a:defRPr>
            </a:lvl1pPr>
          </a:lstStyle>
          <a:p>
            <a:pPr>
              <a:spcAft>
                <a:spcPts val="200"/>
              </a:spcAft>
            </a:pPr>
            <a:r>
              <a:rPr lang="en-US" sz="350" dirty="0"/>
              <a:t>Full Analysis Set (FAS): All </a:t>
            </a:r>
            <a:r>
              <a:rPr lang="en-US" sz="350" dirty="0" err="1"/>
              <a:t>randomised</a:t>
            </a:r>
            <a:r>
              <a:rPr lang="en-US" sz="350" dirty="0"/>
              <a:t> subjects who received at least one dose of IMP, </a:t>
            </a:r>
            <a:r>
              <a:rPr lang="en-US" sz="350" dirty="0" err="1"/>
              <a:t>analysed</a:t>
            </a:r>
            <a:r>
              <a:rPr lang="en-US" sz="350" dirty="0"/>
              <a:t> in accordance with intended treatment arm</a:t>
            </a:r>
          </a:p>
          <a:p>
            <a:pPr>
              <a:spcAft>
                <a:spcPts val="200"/>
              </a:spcAft>
            </a:pPr>
            <a:r>
              <a:rPr lang="en-US" sz="350" dirty="0"/>
              <a:t>Safety Set (SAF): Same as above, but </a:t>
            </a:r>
            <a:r>
              <a:rPr lang="en-US" sz="350" dirty="0" err="1"/>
              <a:t>analysed</a:t>
            </a:r>
            <a:r>
              <a:rPr lang="en-US" sz="350" dirty="0"/>
              <a:t> according to treatment received</a:t>
            </a:r>
          </a:p>
          <a:p>
            <a:pPr>
              <a:spcAft>
                <a:spcPts val="200"/>
              </a:spcAft>
            </a:pPr>
            <a:r>
              <a:rPr lang="en-US" sz="350" dirty="0"/>
              <a:t>Evaluable for Efficacy Set (EES): Subset of the FAS with at least 14/28 diary entries in any post-baseline month</a:t>
            </a:r>
          </a:p>
          <a:p>
            <a:pPr>
              <a:spcAft>
                <a:spcPts val="200"/>
              </a:spcAft>
            </a:pPr>
            <a:r>
              <a:rPr lang="en-US" sz="350" dirty="0"/>
              <a:t>Intended Titration Evaluable for Efficacy Set (EEITS): A per-protocol sensitivity analysis set for Protocol Amendment 3. The subset of the EES who received a 21-day titration, and achieved a maximum daily dose no higher than 40g of </a:t>
            </a:r>
            <a:r>
              <a:rPr lang="en-US" sz="350" dirty="0" err="1"/>
              <a:t>Tricaprilin</a:t>
            </a:r>
            <a:r>
              <a:rPr lang="en-US" sz="350" dirty="0"/>
              <a:t>/Placebo between days 16 and 21</a:t>
            </a:r>
          </a:p>
        </p:txBody>
      </p:sp>
      <p:sp>
        <p:nvSpPr>
          <p:cNvPr id="170" name="Rectangle 169">
            <a:extLst>
              <a:ext uri="{FF2B5EF4-FFF2-40B4-BE49-F238E27FC236}">
                <a16:creationId xmlns:a16="http://schemas.microsoft.com/office/drawing/2014/main" id="{92DC097D-9B4C-0245-8B1B-FEA925D5C775}"/>
              </a:ext>
            </a:extLst>
          </p:cNvPr>
          <p:cNvSpPr/>
          <p:nvPr/>
        </p:nvSpPr>
        <p:spPr>
          <a:xfrm>
            <a:off x="250207" y="4086950"/>
            <a:ext cx="2770430" cy="1095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r>
              <a:rPr lang="en-US" sz="400" b="1" dirty="0">
                <a:latin typeface="+mj-lt"/>
              </a:rPr>
              <a:t>Sample Size</a:t>
            </a:r>
          </a:p>
        </p:txBody>
      </p:sp>
      <p:sp>
        <p:nvSpPr>
          <p:cNvPr id="171" name="TextBox 170">
            <a:extLst>
              <a:ext uri="{FF2B5EF4-FFF2-40B4-BE49-F238E27FC236}">
                <a16:creationId xmlns:a16="http://schemas.microsoft.com/office/drawing/2014/main" id="{60675295-BD0E-A514-E7C7-E9BD24C35E11}"/>
              </a:ext>
            </a:extLst>
          </p:cNvPr>
          <p:cNvSpPr txBox="1"/>
          <p:nvPr/>
        </p:nvSpPr>
        <p:spPr>
          <a:xfrm>
            <a:off x="250207" y="4245792"/>
            <a:ext cx="2770430" cy="294953"/>
          </a:xfrm>
          <a:prstGeom prst="rect">
            <a:avLst/>
          </a:prstGeom>
          <a:noFill/>
        </p:spPr>
        <p:txBody>
          <a:bodyPr wrap="square" lIns="0" tIns="0" rIns="0" bIns="0">
            <a:spAutoFit/>
          </a:bodyPr>
          <a:lstStyle>
            <a:defPPr>
              <a:defRPr lang="en-US"/>
            </a:defPPr>
            <a:lvl1pPr marL="114300" indent="-114300">
              <a:spcBef>
                <a:spcPts val="200"/>
              </a:spcBef>
              <a:buSzPct val="150000"/>
              <a:buBlip>
                <a:blip r:embed="rId9"/>
              </a:buBlip>
              <a:defRPr sz="400">
                <a:solidFill>
                  <a:srgbClr val="757070"/>
                </a:solidFill>
                <a:latin typeface="+mj-lt"/>
              </a:defRPr>
            </a:lvl1pPr>
          </a:lstStyle>
          <a:p>
            <a:pPr>
              <a:spcBef>
                <a:spcPts val="0"/>
              </a:spcBef>
              <a:spcAft>
                <a:spcPts val="200"/>
              </a:spcAft>
            </a:pPr>
            <a:r>
              <a:rPr lang="en-US" sz="350" dirty="0"/>
              <a:t>Primary endpoint: change from baseline in migraine headache days (MHDs) in Month 3</a:t>
            </a:r>
          </a:p>
          <a:p>
            <a:pPr>
              <a:spcBef>
                <a:spcPts val="0"/>
              </a:spcBef>
              <a:spcAft>
                <a:spcPts val="200"/>
              </a:spcAft>
            </a:pPr>
            <a:r>
              <a:rPr lang="en-US" sz="350" dirty="0"/>
              <a:t>The effect of </a:t>
            </a:r>
            <a:r>
              <a:rPr lang="en-US" sz="350" dirty="0" err="1"/>
              <a:t>tricaprilin</a:t>
            </a:r>
            <a:r>
              <a:rPr lang="en-US" sz="350" dirty="0"/>
              <a:t> on the change in the number of MHDs per month was estimated from a mixed effects repeated measures model fitting the change from Baseline in MHDs as the response variable, treatment (</a:t>
            </a:r>
            <a:r>
              <a:rPr lang="en-US" sz="350" dirty="0" err="1"/>
              <a:t>tricaprilin</a:t>
            </a:r>
            <a:r>
              <a:rPr lang="en-US" sz="350" dirty="0"/>
              <a:t> or placebo), time (month 1, month 2, or month 3) and a treatment by time interaction term as fixed effects, and as well as the continuous fixed covariate of baseline number of MHD. An unstructured covariance matrix was used.</a:t>
            </a:r>
          </a:p>
        </p:txBody>
      </p:sp>
      <p:sp>
        <p:nvSpPr>
          <p:cNvPr id="206" name="Title 2">
            <a:extLst>
              <a:ext uri="{FF2B5EF4-FFF2-40B4-BE49-F238E27FC236}">
                <a16:creationId xmlns:a16="http://schemas.microsoft.com/office/drawing/2014/main" id="{BD707144-ED69-6603-9281-0DF200F4F0F0}"/>
              </a:ext>
            </a:extLst>
          </p:cNvPr>
          <p:cNvSpPr txBox="1">
            <a:spLocks/>
          </p:cNvSpPr>
          <p:nvPr/>
        </p:nvSpPr>
        <p:spPr>
          <a:xfrm>
            <a:off x="6214897" y="2993957"/>
            <a:ext cx="2770430" cy="166199"/>
          </a:xfrm>
          <a:prstGeom prst="rect">
            <a:avLst/>
          </a:prstGeom>
        </p:spPr>
        <p:txBody>
          <a:bodyPr wrap="square" lIns="0" tIns="0" rIns="0" bIns="0">
            <a:spAutoFit/>
          </a:bodyPr>
          <a:lstStyle>
            <a:defPPr>
              <a:defRPr lang="en-US"/>
            </a:defPPr>
            <a:lvl1pPr>
              <a:spcBef>
                <a:spcPct val="0"/>
              </a:spcBef>
              <a:buNone/>
              <a:defRPr sz="700" b="0" baseline="0">
                <a:solidFill>
                  <a:schemeClr val="bg2"/>
                </a:solidFill>
                <a:latin typeface="+mj-lt"/>
                <a:ea typeface="+mj-ea"/>
                <a:cs typeface="+mj-cs"/>
              </a:defRPr>
            </a:lvl1pPr>
          </a:lstStyle>
          <a:p>
            <a:pPr>
              <a:lnSpc>
                <a:spcPct val="90000"/>
              </a:lnSpc>
              <a:defRPr/>
            </a:pPr>
            <a:r>
              <a:rPr lang="en-US" b="1" dirty="0">
                <a:solidFill>
                  <a:srgbClr val="51A0D2"/>
                </a:solidFill>
                <a:latin typeface="Calibri"/>
                <a:ea typeface="+mn-ea"/>
                <a:cs typeface="+mn-cs"/>
              </a:rPr>
              <a:t>RESULTS</a:t>
            </a:r>
          </a:p>
          <a:p>
            <a:pPr>
              <a:lnSpc>
                <a:spcPct val="90000"/>
              </a:lnSpc>
              <a:spcBef>
                <a:spcPts val="0"/>
              </a:spcBef>
              <a:defRPr/>
            </a:pPr>
            <a:r>
              <a:rPr lang="en-US" sz="500" dirty="0">
                <a:solidFill>
                  <a:srgbClr val="51A0D2"/>
                </a:solidFill>
                <a:latin typeface="Calibri"/>
                <a:ea typeface="+mn-ea"/>
                <a:cs typeface="+mn-cs"/>
              </a:rPr>
              <a:t>Baseline Characteristics: Participants were generally balanced between treatment arms</a:t>
            </a:r>
          </a:p>
        </p:txBody>
      </p:sp>
      <p:graphicFrame>
        <p:nvGraphicFramePr>
          <p:cNvPr id="207" name="Table 206">
            <a:extLst>
              <a:ext uri="{FF2B5EF4-FFF2-40B4-BE49-F238E27FC236}">
                <a16:creationId xmlns:a16="http://schemas.microsoft.com/office/drawing/2014/main" id="{2FBD310A-DF72-542C-11FE-3D3FFBDBCBAD}"/>
              </a:ext>
            </a:extLst>
          </p:cNvPr>
          <p:cNvGraphicFramePr>
            <a:graphicFrameLocks noGrp="1"/>
          </p:cNvGraphicFramePr>
          <p:nvPr>
            <p:extLst>
              <p:ext uri="{D42A27DB-BD31-4B8C-83A1-F6EECF244321}">
                <p14:modId xmlns:p14="http://schemas.microsoft.com/office/powerpoint/2010/main" val="2084480553"/>
              </p:ext>
            </p:extLst>
          </p:nvPr>
        </p:nvGraphicFramePr>
        <p:xfrm>
          <a:off x="6214897" y="3265934"/>
          <a:ext cx="1773251" cy="1233703"/>
        </p:xfrm>
        <a:graphic>
          <a:graphicData uri="http://schemas.openxmlformats.org/drawingml/2006/table">
            <a:tbl>
              <a:tblPr firstRow="1" firstCol="1" bandRow="1">
                <a:tableStyleId>{B301B821-A1FF-4177-AEE7-76D212191A09}</a:tableStyleId>
              </a:tblPr>
              <a:tblGrid>
                <a:gridCol w="638615">
                  <a:extLst>
                    <a:ext uri="{9D8B030D-6E8A-4147-A177-3AD203B41FA5}">
                      <a16:colId xmlns:a16="http://schemas.microsoft.com/office/drawing/2014/main" val="1881714866"/>
                    </a:ext>
                  </a:extLst>
                </a:gridCol>
                <a:gridCol w="283659">
                  <a:extLst>
                    <a:ext uri="{9D8B030D-6E8A-4147-A177-3AD203B41FA5}">
                      <a16:colId xmlns:a16="http://schemas.microsoft.com/office/drawing/2014/main" val="20000"/>
                    </a:ext>
                  </a:extLst>
                </a:gridCol>
                <a:gridCol w="283659">
                  <a:extLst>
                    <a:ext uri="{9D8B030D-6E8A-4147-A177-3AD203B41FA5}">
                      <a16:colId xmlns:a16="http://schemas.microsoft.com/office/drawing/2014/main" val="20003"/>
                    </a:ext>
                  </a:extLst>
                </a:gridCol>
                <a:gridCol w="283659">
                  <a:extLst>
                    <a:ext uri="{9D8B030D-6E8A-4147-A177-3AD203B41FA5}">
                      <a16:colId xmlns:a16="http://schemas.microsoft.com/office/drawing/2014/main" val="20004"/>
                    </a:ext>
                  </a:extLst>
                </a:gridCol>
                <a:gridCol w="283659">
                  <a:extLst>
                    <a:ext uri="{9D8B030D-6E8A-4147-A177-3AD203B41FA5}">
                      <a16:colId xmlns:a16="http://schemas.microsoft.com/office/drawing/2014/main" val="3980960484"/>
                    </a:ext>
                  </a:extLst>
                </a:gridCol>
              </a:tblGrid>
              <a:tr h="1067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ja-JP" sz="400" b="1" i="0" u="none" strike="noStrike" cap="none" normalizeH="0" baseline="0" noProof="0" dirty="0">
                          <a:ln>
                            <a:noFill/>
                          </a:ln>
                          <a:solidFill>
                            <a:schemeClr val="bg1"/>
                          </a:solidFill>
                          <a:effectLst/>
                          <a:latin typeface="+mn-lt"/>
                          <a:ea typeface="Helvetica" charset="0"/>
                          <a:cs typeface="Helvetica"/>
                        </a:rPr>
                        <a:t>Characteristics</a:t>
                      </a:r>
                    </a:p>
                  </a:txBody>
                  <a:tcPr marL="9144" marR="9144" marT="0" marB="0" anchor="ctr">
                    <a:lnL w="12700"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ja-JP" sz="400" b="1" i="0" u="none" strike="noStrike" cap="none" normalizeH="0" baseline="0" noProof="0" dirty="0">
                          <a:ln>
                            <a:noFill/>
                          </a:ln>
                          <a:solidFill>
                            <a:schemeClr val="bg1"/>
                          </a:solidFill>
                          <a:effectLst/>
                          <a:latin typeface="+mn-lt"/>
                          <a:ea typeface="Helvetica" charset="0"/>
                          <a:cs typeface="Helvetica"/>
                        </a:rPr>
                        <a:t>Statistics</a:t>
                      </a:r>
                    </a:p>
                  </a:txBody>
                  <a:tcPr marL="9144" marR="9144"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r>
                        <a:rPr lang="en-GB" sz="400" b="1" noProof="0" dirty="0">
                          <a:effectLst/>
                          <a:latin typeface="+mn-lt"/>
                        </a:rPr>
                        <a:t>CER-001</a:t>
                      </a:r>
                    </a:p>
                    <a:p>
                      <a:pPr algn="ctr">
                        <a:lnSpc>
                          <a:spcPct val="100000"/>
                        </a:lnSpc>
                        <a:spcAft>
                          <a:spcPts val="0"/>
                        </a:spcAft>
                      </a:pPr>
                      <a:r>
                        <a:rPr lang="en-GB" sz="400" b="1" noProof="0" dirty="0">
                          <a:effectLst/>
                          <a:latin typeface="+mn-lt"/>
                          <a:ea typeface="Helvetica" charset="0"/>
                          <a:cs typeface="Helvetica"/>
                        </a:rPr>
                        <a:t>(N=40)</a:t>
                      </a:r>
                    </a:p>
                  </a:txBody>
                  <a:tcPr marL="9144" marR="9144"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r>
                        <a:rPr lang="en-GB" sz="400" b="1" noProof="0" dirty="0">
                          <a:effectLst/>
                          <a:latin typeface="+mn-lt"/>
                        </a:rPr>
                        <a:t>Placebo</a:t>
                      </a:r>
                    </a:p>
                    <a:p>
                      <a:pPr algn="ctr">
                        <a:lnSpc>
                          <a:spcPct val="100000"/>
                        </a:lnSpc>
                        <a:spcAft>
                          <a:spcPts val="0"/>
                        </a:spcAft>
                      </a:pPr>
                      <a:r>
                        <a:rPr lang="en-GB" sz="400" b="1" noProof="0" dirty="0">
                          <a:effectLst/>
                          <a:latin typeface="+mn-lt"/>
                        </a:rPr>
                        <a:t> (N=41)</a:t>
                      </a:r>
                      <a:endParaRPr lang="en-GB" sz="400" b="1" noProof="0" dirty="0">
                        <a:effectLst/>
                        <a:latin typeface="+mn-lt"/>
                        <a:ea typeface="Helvetica" charset="0"/>
                        <a:cs typeface="Helvetica"/>
                      </a:endParaRPr>
                    </a:p>
                  </a:txBody>
                  <a:tcPr marL="9144" marR="9144"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 b="1" noProof="0" dirty="0">
                          <a:effectLst/>
                          <a:latin typeface="+mn-lt"/>
                        </a:rPr>
                        <a:t>Total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400" b="1" noProof="0" dirty="0">
                          <a:effectLst/>
                          <a:latin typeface="+mn-lt"/>
                          <a:ea typeface="Helvetica" charset="0"/>
                          <a:cs typeface="Helvetica"/>
                        </a:rPr>
                        <a:t>(N=81)</a:t>
                      </a:r>
                    </a:p>
                  </a:txBody>
                  <a:tcPr marL="9144" marR="9144" marT="0" marB="0" anchor="ctr">
                    <a:lnL w="31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65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400" noProof="0" dirty="0">
                          <a:solidFill>
                            <a:schemeClr val="accent1"/>
                          </a:solidFill>
                          <a:effectLst/>
                          <a:latin typeface="+mn-lt"/>
                          <a:ea typeface="Helvetica" charset="0"/>
                          <a:cs typeface="Helvetica" charset="0"/>
                        </a:rPr>
                        <a:t>Age</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 b="0" noProof="0" dirty="0">
                          <a:solidFill>
                            <a:schemeClr val="bg2"/>
                          </a:solidFill>
                          <a:effectLst/>
                          <a:latin typeface="+mn-lt"/>
                          <a:ea typeface="Helvetica" charset="0"/>
                          <a:cs typeface="Helvetica" charset="0"/>
                        </a:rPr>
                        <a:t>n</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Aft>
                          <a:spcPts val="0"/>
                        </a:spcAft>
                      </a:pPr>
                      <a:r>
                        <a:rPr lang="en-GB" sz="400" noProof="0" dirty="0">
                          <a:solidFill>
                            <a:schemeClr val="bg2"/>
                          </a:solidFill>
                          <a:effectLst/>
                          <a:latin typeface="+mn-lt"/>
                        </a:rPr>
                        <a:t>40</a:t>
                      </a:r>
                      <a:endParaRPr lang="en-GB" sz="40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Aft>
                          <a:spcPts val="0"/>
                        </a:spcAft>
                      </a:pPr>
                      <a:r>
                        <a:rPr lang="en-GB" sz="400" noProof="0" dirty="0">
                          <a:solidFill>
                            <a:schemeClr val="bg2"/>
                          </a:solidFill>
                          <a:effectLst/>
                          <a:latin typeface="+mn-lt"/>
                        </a:rPr>
                        <a:t>41</a:t>
                      </a:r>
                      <a:endParaRPr lang="en-GB" sz="40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Aft>
                          <a:spcPts val="0"/>
                        </a:spcAft>
                      </a:pPr>
                      <a:r>
                        <a:rPr lang="en-GB" sz="400" noProof="0" dirty="0">
                          <a:solidFill>
                            <a:schemeClr val="bg2"/>
                          </a:solidFill>
                          <a:effectLst/>
                          <a:latin typeface="+mn-lt"/>
                          <a:ea typeface="Helvetica" charset="0"/>
                          <a:cs typeface="Helvetica" charset="0"/>
                        </a:rPr>
                        <a:t>81</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3596581792"/>
                  </a:ext>
                </a:extLst>
              </a:tr>
              <a:tr h="65399">
                <a:tc>
                  <a:txBody>
                    <a:bodyPr/>
                    <a:lstStyle/>
                    <a:p>
                      <a:pPr>
                        <a:lnSpc>
                          <a:spcPct val="100000"/>
                        </a:lnSpc>
                        <a:spcAft>
                          <a:spcPts val="0"/>
                        </a:spcAft>
                      </a:pPr>
                      <a:endParaRPr lang="en-GB" sz="40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lnSpc>
                          <a:spcPct val="100000"/>
                        </a:lnSpc>
                        <a:spcAft>
                          <a:spcPts val="0"/>
                        </a:spcAft>
                      </a:pPr>
                      <a:r>
                        <a:rPr lang="en-GB" sz="400" b="0" noProof="0" dirty="0">
                          <a:solidFill>
                            <a:schemeClr val="bg2"/>
                          </a:solidFill>
                          <a:effectLst/>
                          <a:latin typeface="+mn-lt"/>
                          <a:ea typeface="Helvetica" charset="0"/>
                          <a:cs typeface="Helvetica" charset="0"/>
                        </a:rPr>
                        <a:t>Mean</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Aft>
                          <a:spcPts val="0"/>
                        </a:spcAft>
                      </a:pPr>
                      <a:r>
                        <a:rPr lang="en-GB" sz="400" noProof="0" dirty="0">
                          <a:solidFill>
                            <a:schemeClr val="bg2"/>
                          </a:solidFill>
                          <a:effectLst/>
                          <a:latin typeface="+mn-lt"/>
                        </a:rPr>
                        <a:t>44.8</a:t>
                      </a:r>
                      <a:endParaRPr lang="en-GB" sz="40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Aft>
                          <a:spcPts val="0"/>
                        </a:spcAft>
                      </a:pPr>
                      <a:r>
                        <a:rPr lang="en-GB" sz="400" noProof="0" dirty="0">
                          <a:solidFill>
                            <a:schemeClr val="bg2"/>
                          </a:solidFill>
                          <a:effectLst/>
                          <a:latin typeface="+mn-lt"/>
                        </a:rPr>
                        <a:t>46.9</a:t>
                      </a:r>
                      <a:endParaRPr lang="en-GB" sz="40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Aft>
                          <a:spcPts val="0"/>
                        </a:spcAft>
                      </a:pPr>
                      <a:r>
                        <a:rPr lang="en-GB" sz="400" noProof="0" dirty="0">
                          <a:solidFill>
                            <a:schemeClr val="bg2"/>
                          </a:solidFill>
                          <a:effectLst/>
                          <a:latin typeface="+mn-lt"/>
                          <a:ea typeface="Helvetica" charset="0"/>
                          <a:cs typeface="Helvetica" charset="0"/>
                        </a:rPr>
                        <a:t>45.8</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3938258800"/>
                  </a:ext>
                </a:extLst>
              </a:tr>
              <a:tr h="65399">
                <a:tc>
                  <a:txBody>
                    <a:bodyPr/>
                    <a:lstStyle/>
                    <a:p>
                      <a:pPr>
                        <a:lnSpc>
                          <a:spcPct val="100000"/>
                        </a:lnSpc>
                        <a:spcAft>
                          <a:spcPts val="0"/>
                        </a:spcAft>
                      </a:pPr>
                      <a:endParaRPr lang="en-GB" sz="40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lnSpc>
                          <a:spcPct val="100000"/>
                        </a:lnSpc>
                        <a:spcAft>
                          <a:spcPts val="0"/>
                        </a:spcAft>
                      </a:pPr>
                      <a:r>
                        <a:rPr lang="en-GB" sz="400" b="0" noProof="0" dirty="0">
                          <a:solidFill>
                            <a:schemeClr val="bg2"/>
                          </a:solidFill>
                          <a:effectLst/>
                          <a:latin typeface="+mn-lt"/>
                          <a:ea typeface="Helvetica" charset="0"/>
                          <a:cs typeface="Helvetica" charset="0"/>
                        </a:rPr>
                        <a:t>SD</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Aft>
                          <a:spcPts val="0"/>
                        </a:spcAft>
                      </a:pPr>
                      <a:r>
                        <a:rPr lang="en-GB" sz="400" noProof="0" dirty="0">
                          <a:solidFill>
                            <a:schemeClr val="bg2"/>
                          </a:solidFill>
                          <a:effectLst/>
                          <a:latin typeface="+mn-lt"/>
                        </a:rPr>
                        <a:t>12.21</a:t>
                      </a:r>
                      <a:endParaRPr lang="en-GB" sz="40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Aft>
                          <a:spcPts val="0"/>
                        </a:spcAft>
                      </a:pPr>
                      <a:r>
                        <a:rPr lang="en-GB" sz="400" noProof="0" dirty="0">
                          <a:solidFill>
                            <a:schemeClr val="bg2"/>
                          </a:solidFill>
                          <a:effectLst/>
                          <a:latin typeface="+mn-lt"/>
                        </a:rPr>
                        <a:t>11.50</a:t>
                      </a:r>
                      <a:endParaRPr lang="en-GB" sz="40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Aft>
                          <a:spcPts val="0"/>
                        </a:spcAft>
                      </a:pPr>
                      <a:r>
                        <a:rPr lang="en-GB" sz="400" noProof="0" dirty="0">
                          <a:solidFill>
                            <a:schemeClr val="bg2"/>
                          </a:solidFill>
                          <a:effectLst/>
                          <a:latin typeface="+mn-lt"/>
                          <a:ea typeface="Helvetica" charset="0"/>
                          <a:cs typeface="Helvetica" charset="0"/>
                        </a:rPr>
                        <a:t>11.83</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10002"/>
                  </a:ext>
                </a:extLst>
              </a:tr>
              <a:tr h="65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40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400" b="0" noProof="0" dirty="0">
                          <a:solidFill>
                            <a:schemeClr val="bg2"/>
                          </a:solidFill>
                          <a:effectLst/>
                          <a:latin typeface="+mn-lt"/>
                          <a:ea typeface="Helvetica" charset="0"/>
                          <a:cs typeface="Helvetica" charset="0"/>
                        </a:rPr>
                        <a:t>Median</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Aft>
                          <a:spcPts val="0"/>
                        </a:spcAft>
                      </a:pPr>
                      <a:r>
                        <a:rPr lang="en-GB" sz="400" noProof="0" dirty="0">
                          <a:solidFill>
                            <a:schemeClr val="bg2"/>
                          </a:solidFill>
                          <a:effectLst/>
                          <a:latin typeface="+mn-lt"/>
                        </a:rPr>
                        <a:t>46.0</a:t>
                      </a:r>
                      <a:endParaRPr lang="en-GB" sz="40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Aft>
                          <a:spcPts val="0"/>
                        </a:spcAft>
                      </a:pPr>
                      <a:r>
                        <a:rPr lang="en-GB" sz="400" noProof="0" dirty="0">
                          <a:solidFill>
                            <a:schemeClr val="bg2"/>
                          </a:solidFill>
                          <a:effectLst/>
                          <a:latin typeface="+mn-lt"/>
                        </a:rPr>
                        <a:t>49.0</a:t>
                      </a:r>
                      <a:endParaRPr lang="en-GB" sz="40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Aft>
                          <a:spcPts val="0"/>
                        </a:spcAft>
                      </a:pPr>
                      <a:r>
                        <a:rPr lang="en-GB" sz="400" noProof="0" dirty="0">
                          <a:solidFill>
                            <a:schemeClr val="bg2"/>
                          </a:solidFill>
                          <a:effectLst/>
                          <a:latin typeface="+mn-lt"/>
                          <a:ea typeface="Helvetica" charset="0"/>
                          <a:cs typeface="Helvetica" charset="0"/>
                        </a:rPr>
                        <a:t>48.0</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4144638172"/>
                  </a:ext>
                </a:extLst>
              </a:tr>
              <a:tr h="65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40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400" b="0" noProof="0" dirty="0">
                          <a:solidFill>
                            <a:schemeClr val="bg2"/>
                          </a:solidFill>
                          <a:effectLst/>
                          <a:latin typeface="+mn-lt"/>
                          <a:ea typeface="Helvetica" charset="0"/>
                          <a:cs typeface="Helvetica" charset="0"/>
                        </a:rPr>
                        <a:t>Min, Max</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US" sz="400" dirty="0">
                          <a:solidFill>
                            <a:schemeClr val="bg2"/>
                          </a:solidFill>
                          <a:effectLst/>
                          <a:latin typeface="+mn-lt"/>
                        </a:rPr>
                        <a:t>18, 70</a:t>
                      </a: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US" sz="400" dirty="0">
                          <a:solidFill>
                            <a:schemeClr val="bg2"/>
                          </a:solidFill>
                          <a:effectLst/>
                          <a:latin typeface="+mn-lt"/>
                        </a:rPr>
                        <a:t>22, 66</a:t>
                      </a: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US" sz="400" dirty="0">
                          <a:solidFill>
                            <a:schemeClr val="bg2"/>
                          </a:solidFill>
                          <a:effectLst/>
                          <a:latin typeface="+mn-lt"/>
                        </a:rPr>
                        <a:t>18, 70</a:t>
                      </a: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2752357424"/>
                  </a:ext>
                </a:extLst>
              </a:tr>
              <a:tr h="65399">
                <a:tc>
                  <a:txBody>
                    <a:bodyPr/>
                    <a:lstStyle/>
                    <a:p>
                      <a:pPr>
                        <a:lnSpc>
                          <a:spcPct val="100000"/>
                        </a:lnSpc>
                        <a:spcAft>
                          <a:spcPts val="0"/>
                        </a:spcAft>
                      </a:pPr>
                      <a:endParaRPr lang="en-GB" sz="400" b="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lnSpc>
                          <a:spcPct val="100000"/>
                        </a:lnSpc>
                        <a:spcAft>
                          <a:spcPts val="0"/>
                        </a:spcAft>
                      </a:pPr>
                      <a:endParaRPr lang="en-GB" sz="400" b="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10003"/>
                  </a:ext>
                </a:extLst>
              </a:tr>
              <a:tr h="65399">
                <a:tc>
                  <a:txBody>
                    <a:bodyPr/>
                    <a:lstStyle/>
                    <a:p>
                      <a:pPr>
                        <a:lnSpc>
                          <a:spcPct val="100000"/>
                        </a:lnSpc>
                        <a:spcAft>
                          <a:spcPts val="0"/>
                        </a:spcAft>
                      </a:pPr>
                      <a:r>
                        <a:rPr lang="en-GB" sz="400" b="1" noProof="0" dirty="0">
                          <a:solidFill>
                            <a:schemeClr val="accent1"/>
                          </a:solidFill>
                          <a:effectLst/>
                          <a:latin typeface="+mn-lt"/>
                          <a:ea typeface="Helvetica" charset="0"/>
                          <a:cs typeface="Helvetica" charset="0"/>
                        </a:rPr>
                        <a:t>Sex</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lnSpc>
                          <a:spcPct val="100000"/>
                        </a:lnSpc>
                        <a:spcAft>
                          <a:spcPts val="0"/>
                        </a:spcAft>
                      </a:pPr>
                      <a:endParaRPr lang="en-GB" sz="400" b="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3003070426"/>
                  </a:ext>
                </a:extLst>
              </a:tr>
              <a:tr h="65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400" b="0" noProof="0" dirty="0">
                          <a:solidFill>
                            <a:schemeClr val="bg2"/>
                          </a:solidFill>
                          <a:effectLst/>
                          <a:latin typeface="+mn-lt"/>
                          <a:ea typeface="Helvetica" charset="0"/>
                          <a:cs typeface="Helvetica" charset="0"/>
                        </a:rPr>
                        <a:t>   Female</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400" b="0" noProof="0" dirty="0">
                          <a:solidFill>
                            <a:schemeClr val="bg2"/>
                          </a:solidFill>
                          <a:effectLst/>
                          <a:latin typeface="+mn-lt"/>
                          <a:ea typeface="Helvetica" charset="0"/>
                          <a:cs typeface="Helvetica" charset="0"/>
                        </a:rPr>
                        <a:t>n (%)</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US" sz="400" dirty="0">
                          <a:solidFill>
                            <a:schemeClr val="bg2"/>
                          </a:solidFill>
                          <a:effectLst/>
                          <a:latin typeface="+mn-lt"/>
                        </a:rPr>
                        <a:t>30 (75.0%)</a:t>
                      </a: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US" sz="400" dirty="0">
                          <a:solidFill>
                            <a:schemeClr val="bg2"/>
                          </a:solidFill>
                          <a:effectLst/>
                          <a:latin typeface="+mn-lt"/>
                        </a:rPr>
                        <a:t>35 (85.4%)</a:t>
                      </a: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US" sz="400" dirty="0">
                          <a:solidFill>
                            <a:schemeClr val="bg2"/>
                          </a:solidFill>
                          <a:effectLst/>
                          <a:latin typeface="+mn-lt"/>
                        </a:rPr>
                        <a:t>65 (80.2%)</a:t>
                      </a: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3769059033"/>
                  </a:ext>
                </a:extLst>
              </a:tr>
              <a:tr h="65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400" b="0" noProof="0" dirty="0">
                          <a:solidFill>
                            <a:schemeClr val="bg2"/>
                          </a:solidFill>
                          <a:effectLst/>
                          <a:latin typeface="+mn-lt"/>
                          <a:ea typeface="Helvetica" charset="0"/>
                          <a:cs typeface="Helvetica" charset="0"/>
                        </a:rPr>
                        <a:t>   Male</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 b="0" kern="1200" noProof="0" dirty="0">
                          <a:solidFill>
                            <a:schemeClr val="bg2"/>
                          </a:solidFill>
                          <a:effectLst/>
                          <a:latin typeface="+mn-lt"/>
                          <a:ea typeface="Helvetica" charset="0"/>
                          <a:cs typeface="Helvetica" charset="0"/>
                        </a:rPr>
                        <a:t>n (%)</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US" sz="400" dirty="0">
                          <a:solidFill>
                            <a:schemeClr val="bg2"/>
                          </a:solidFill>
                          <a:effectLst/>
                          <a:latin typeface="+mn-lt"/>
                        </a:rPr>
                        <a:t>10 (25.0%)</a:t>
                      </a: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US" sz="400" dirty="0">
                          <a:solidFill>
                            <a:schemeClr val="bg2"/>
                          </a:solidFill>
                          <a:effectLst/>
                          <a:latin typeface="+mn-lt"/>
                        </a:rPr>
                        <a:t>6 (14.6%)</a:t>
                      </a: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US" sz="400" dirty="0">
                          <a:solidFill>
                            <a:schemeClr val="bg2"/>
                          </a:solidFill>
                          <a:effectLst/>
                          <a:latin typeface="+mn-lt"/>
                        </a:rPr>
                        <a:t>16 (19.8%)</a:t>
                      </a: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1023667675"/>
                  </a:ext>
                </a:extLst>
              </a:tr>
              <a:tr h="65399">
                <a:tc>
                  <a:txBody>
                    <a:bodyPr/>
                    <a:lstStyle/>
                    <a:p>
                      <a:pPr>
                        <a:lnSpc>
                          <a:spcPct val="100000"/>
                        </a:lnSpc>
                        <a:spcAft>
                          <a:spcPts val="0"/>
                        </a:spcAft>
                      </a:pPr>
                      <a:endParaRPr lang="en-GB" sz="400" b="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lnSpc>
                          <a:spcPct val="100000"/>
                        </a:lnSpc>
                        <a:spcAft>
                          <a:spcPts val="0"/>
                        </a:spcAft>
                      </a:pPr>
                      <a:endParaRPr lang="en-GB" sz="400" b="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222945889"/>
                  </a:ext>
                </a:extLst>
              </a:tr>
              <a:tr h="65399">
                <a:tc>
                  <a:txBody>
                    <a:bodyPr/>
                    <a:lstStyle/>
                    <a:p>
                      <a:pPr>
                        <a:lnSpc>
                          <a:spcPct val="100000"/>
                        </a:lnSpc>
                        <a:spcAft>
                          <a:spcPts val="0"/>
                        </a:spcAft>
                      </a:pPr>
                      <a:r>
                        <a:rPr lang="en-GB" sz="400" b="1" noProof="0" dirty="0">
                          <a:solidFill>
                            <a:schemeClr val="accent1"/>
                          </a:solidFill>
                          <a:effectLst/>
                          <a:latin typeface="+mn-lt"/>
                          <a:ea typeface="Helvetica" charset="0"/>
                          <a:cs typeface="Helvetica" charset="0"/>
                        </a:rPr>
                        <a:t>Race</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lnSpc>
                          <a:spcPct val="100000"/>
                        </a:lnSpc>
                        <a:spcAft>
                          <a:spcPts val="0"/>
                        </a:spcAft>
                      </a:pPr>
                      <a:endParaRPr lang="en-GB" sz="400" b="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3178306721"/>
                  </a:ext>
                </a:extLst>
              </a:tr>
              <a:tr h="65399">
                <a:tc>
                  <a:txBody>
                    <a:bodyPr/>
                    <a:lstStyle/>
                    <a:p>
                      <a:pPr marL="136525" indent="-136525">
                        <a:lnSpc>
                          <a:spcPct val="100000"/>
                        </a:lnSpc>
                        <a:spcAft>
                          <a:spcPts val="0"/>
                        </a:spcAft>
                        <a:tabLst/>
                      </a:pPr>
                      <a:r>
                        <a:rPr lang="en-GB" sz="400" b="0" noProof="0" dirty="0">
                          <a:solidFill>
                            <a:schemeClr val="bg2"/>
                          </a:solidFill>
                          <a:effectLst/>
                          <a:latin typeface="+mn-lt"/>
                          <a:ea typeface="Helvetica" charset="0"/>
                          <a:cs typeface="Helvetica" charset="0"/>
                        </a:rPr>
                        <a:t>   White</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136525" marR="0" lvl="0" indent="-136525" algn="ctr" defTabSz="914400" rtl="0" eaLnBrk="1" fontAlgn="auto" latinLnBrk="0" hangingPunct="1">
                        <a:lnSpc>
                          <a:spcPct val="100000"/>
                        </a:lnSpc>
                        <a:spcBef>
                          <a:spcPts val="0"/>
                        </a:spcBef>
                        <a:spcAft>
                          <a:spcPts val="0"/>
                        </a:spcAft>
                        <a:buClrTx/>
                        <a:buSzTx/>
                        <a:buFontTx/>
                        <a:buNone/>
                        <a:tabLst/>
                        <a:defRPr/>
                      </a:pPr>
                      <a:r>
                        <a:rPr lang="en-GB" sz="400" b="0" kern="1200" noProof="0" dirty="0">
                          <a:solidFill>
                            <a:schemeClr val="bg2"/>
                          </a:solidFill>
                          <a:effectLst/>
                          <a:latin typeface="+mn-lt"/>
                          <a:ea typeface="Helvetica" charset="0"/>
                          <a:cs typeface="Helvetica" charset="0"/>
                        </a:rPr>
                        <a:t>n (%)</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panose="02020603050405020304" pitchFamily="18" charset="0"/>
                        </a:rPr>
                        <a:t>38 ( 95.0%) </a:t>
                      </a: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a:rPr>
                        <a:t>37 ( 90.2%) </a:t>
                      </a:r>
                      <a:endParaRPr lang="en-GB" sz="400" dirty="0">
                        <a:solidFill>
                          <a:schemeClr val="bg2"/>
                        </a:solidFill>
                        <a:effectLst/>
                        <a:latin typeface="+mn-lt"/>
                        <a:ea typeface="Times New Roman" panose="02020603050405020304" pitchFamily="18" charset="0"/>
                        <a:cs typeface="Times New Roman"/>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a:rPr>
                        <a:t>73 ( 90.1%) </a:t>
                      </a:r>
                      <a:endParaRPr lang="en-GB" sz="400" dirty="0">
                        <a:solidFill>
                          <a:schemeClr val="bg2"/>
                        </a:solidFill>
                        <a:effectLst/>
                        <a:latin typeface="+mn-lt"/>
                        <a:ea typeface="Times New Roman" panose="02020603050405020304" pitchFamily="18" charset="0"/>
                        <a:cs typeface="Times New Roman"/>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358307109"/>
                  </a:ext>
                </a:extLst>
              </a:tr>
              <a:tr h="65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400" b="0" noProof="0" dirty="0">
                          <a:solidFill>
                            <a:schemeClr val="bg2"/>
                          </a:solidFill>
                          <a:effectLst/>
                          <a:latin typeface="+mn-lt"/>
                          <a:ea typeface="Helvetica" charset="0"/>
                          <a:cs typeface="Helvetica" charset="0"/>
                        </a:rPr>
                        <a:t>   Indian/ Indian sub continent</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400" b="0" kern="1200" noProof="0" dirty="0">
                          <a:solidFill>
                            <a:schemeClr val="bg2"/>
                          </a:solidFill>
                          <a:effectLst/>
                          <a:latin typeface="+mn-lt"/>
                          <a:ea typeface="Helvetica" charset="0"/>
                          <a:cs typeface="Helvetica" charset="0"/>
                        </a:rPr>
                        <a:t>n (%)</a:t>
                      </a:r>
                      <a:endParaRPr lang="en-GB" sz="400" b="0"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a:rPr>
                        <a:t> 0 (  0.0%) </a:t>
                      </a:r>
                      <a:endParaRPr lang="en-GB" sz="400" dirty="0">
                        <a:solidFill>
                          <a:schemeClr val="bg2"/>
                        </a:solidFill>
                        <a:effectLst/>
                        <a:latin typeface="+mn-lt"/>
                        <a:ea typeface="Times New Roman" panose="02020603050405020304" pitchFamily="18" charset="0"/>
                        <a:cs typeface="Times New Roman"/>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a:rPr>
                        <a:t> 1 (  2.4%) </a:t>
                      </a:r>
                      <a:endParaRPr lang="en-GB" sz="400" dirty="0">
                        <a:solidFill>
                          <a:schemeClr val="bg2"/>
                        </a:solidFill>
                        <a:effectLst/>
                        <a:latin typeface="+mn-lt"/>
                        <a:ea typeface="Times New Roman" panose="02020603050405020304" pitchFamily="18" charset="0"/>
                        <a:cs typeface="Times New Roman"/>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a:rPr>
                        <a:t> 1 (  1.2%) </a:t>
                      </a:r>
                      <a:endParaRPr lang="en-GB" sz="400" dirty="0">
                        <a:solidFill>
                          <a:schemeClr val="bg2"/>
                        </a:solidFill>
                        <a:effectLst/>
                        <a:latin typeface="+mn-lt"/>
                        <a:ea typeface="Times New Roman" panose="02020603050405020304" pitchFamily="18" charset="0"/>
                        <a:cs typeface="Times New Roman"/>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674323952"/>
                  </a:ext>
                </a:extLst>
              </a:tr>
              <a:tr h="65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400" b="0" noProof="0" dirty="0">
                          <a:solidFill>
                            <a:schemeClr val="bg2"/>
                          </a:solidFill>
                          <a:effectLst/>
                          <a:latin typeface="+mn-lt"/>
                          <a:ea typeface="Helvetica" charset="0"/>
                          <a:cs typeface="Helvetica" charset="0"/>
                        </a:rPr>
                        <a:t>   Chinese</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400" b="0" kern="1200" noProof="0" dirty="0">
                          <a:solidFill>
                            <a:schemeClr val="bg2"/>
                          </a:solidFill>
                          <a:effectLst/>
                          <a:latin typeface="+mn-lt"/>
                          <a:ea typeface="Helvetica" charset="0"/>
                          <a:cs typeface="Helvetica" charset="0"/>
                        </a:rPr>
                        <a:t>n (%)</a:t>
                      </a:r>
                      <a:endParaRPr lang="en-GB" sz="400" b="1"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panose="02020603050405020304" pitchFamily="18" charset="0"/>
                        </a:rPr>
                        <a:t> 1 (  2.5%) </a:t>
                      </a: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a:rPr>
                        <a:t> 0 (  0.0%) </a:t>
                      </a:r>
                      <a:endParaRPr lang="en-GB" sz="400" dirty="0">
                        <a:solidFill>
                          <a:schemeClr val="bg2"/>
                        </a:solidFill>
                        <a:effectLst/>
                        <a:latin typeface="+mn-lt"/>
                        <a:ea typeface="Times New Roman" panose="02020603050405020304" pitchFamily="18" charset="0"/>
                        <a:cs typeface="Times New Roman"/>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a:rPr>
                        <a:t> 1 (  1.2%) </a:t>
                      </a:r>
                      <a:endParaRPr lang="en-GB" sz="400" dirty="0">
                        <a:solidFill>
                          <a:schemeClr val="bg2"/>
                        </a:solidFill>
                        <a:effectLst/>
                        <a:latin typeface="+mn-lt"/>
                        <a:ea typeface="Times New Roman" panose="02020603050405020304" pitchFamily="18" charset="0"/>
                        <a:cs typeface="Times New Roman"/>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491589646"/>
                  </a:ext>
                </a:extLst>
              </a:tr>
              <a:tr h="65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400" b="0" noProof="0" dirty="0">
                          <a:solidFill>
                            <a:schemeClr val="bg2"/>
                          </a:solidFill>
                          <a:effectLst/>
                          <a:latin typeface="+mn-lt"/>
                          <a:ea typeface="Helvetica" charset="0"/>
                          <a:cs typeface="Helvetica" charset="0"/>
                        </a:rPr>
                        <a:t>   Japanese</a:t>
                      </a: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400" b="0" kern="1200" noProof="0" dirty="0">
                          <a:solidFill>
                            <a:schemeClr val="bg2"/>
                          </a:solidFill>
                          <a:effectLst/>
                          <a:latin typeface="+mn-lt"/>
                          <a:ea typeface="Helvetica" charset="0"/>
                          <a:cs typeface="Helvetica" charset="0"/>
                        </a:rPr>
                        <a:t>n (%)</a:t>
                      </a:r>
                      <a:endParaRPr lang="en-GB" sz="400" b="1" noProof="0" dirty="0">
                        <a:solidFill>
                          <a:schemeClr val="bg2"/>
                        </a:solidFill>
                        <a:effectLst/>
                        <a:latin typeface="+mn-lt"/>
                        <a:ea typeface="Helvetica" charset="0"/>
                        <a:cs typeface="Helvetica"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panose="02020603050405020304" pitchFamily="18" charset="0"/>
                        </a:rPr>
                        <a:t> 1 (  2.5%) </a:t>
                      </a: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a:rPr>
                        <a:t> 0 (  0.0%) </a:t>
                      </a:r>
                      <a:endParaRPr lang="en-GB" sz="400" dirty="0">
                        <a:solidFill>
                          <a:schemeClr val="bg2"/>
                        </a:solidFill>
                        <a:effectLst/>
                        <a:latin typeface="+mn-lt"/>
                        <a:ea typeface="Times New Roman" panose="02020603050405020304" pitchFamily="18" charset="0"/>
                        <a:cs typeface="Times New Roman"/>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a:rPr>
                        <a:t> 1 (  1.2%) </a:t>
                      </a:r>
                      <a:endParaRPr lang="en-GB" sz="400" dirty="0">
                        <a:solidFill>
                          <a:schemeClr val="bg2"/>
                        </a:solidFill>
                        <a:effectLst/>
                        <a:latin typeface="+mn-lt"/>
                        <a:ea typeface="Times New Roman" panose="02020603050405020304" pitchFamily="18" charset="0"/>
                        <a:cs typeface="Times New Roman"/>
                      </a:endParaRPr>
                    </a:p>
                  </a:txBody>
                  <a:tcPr marL="9144" marR="91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2148629142"/>
                  </a:ext>
                </a:extLst>
              </a:tr>
              <a:tr h="65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400" b="0" noProof="0" dirty="0">
                          <a:solidFill>
                            <a:schemeClr val="bg2"/>
                          </a:solidFill>
                          <a:effectLst/>
                          <a:latin typeface="+mn-lt"/>
                          <a:ea typeface="Helvetica" charset="0"/>
                          <a:cs typeface="Helvetica" charset="0"/>
                        </a:rPr>
                        <a:t>   Aboriginal Australian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400" b="0" kern="1200" noProof="0" dirty="0">
                          <a:solidFill>
                            <a:schemeClr val="bg2"/>
                          </a:solidFill>
                          <a:effectLst/>
                          <a:latin typeface="+mn-lt"/>
                          <a:ea typeface="Helvetica" charset="0"/>
                          <a:cs typeface="Helvetica" charset="0"/>
                        </a:rPr>
                        <a:t>n (%)</a:t>
                      </a:r>
                      <a:endParaRPr lang="en-GB" sz="400" b="0" noProof="0" dirty="0">
                        <a:solidFill>
                          <a:schemeClr val="bg2"/>
                        </a:solidFill>
                        <a:effectLst/>
                        <a:latin typeface="+mn-lt"/>
                        <a:ea typeface="Helvetica" charset="0"/>
                        <a:cs typeface="Helvetica"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a:rPr>
                        <a:t> 0 (  0.0%) </a:t>
                      </a:r>
                      <a:endParaRPr lang="en-GB" sz="400" dirty="0">
                        <a:solidFill>
                          <a:schemeClr val="bg2"/>
                        </a:solidFill>
                        <a:effectLst/>
                        <a:latin typeface="+mn-lt"/>
                        <a:ea typeface="Times New Roman" panose="02020603050405020304" pitchFamily="18" charset="0"/>
                        <a:cs typeface="Times New Roman"/>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panose="02020603050405020304" pitchFamily="18" charset="0"/>
                        </a:rPr>
                        <a:t> 3 (  7.3%) </a:t>
                      </a: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a:rPr>
                        <a:t> 3 (  3.7%) </a:t>
                      </a:r>
                      <a:endParaRPr lang="en-GB" sz="400" dirty="0">
                        <a:solidFill>
                          <a:schemeClr val="bg2"/>
                        </a:solidFill>
                        <a:effectLst/>
                        <a:latin typeface="+mn-lt"/>
                        <a:ea typeface="Times New Roman" panose="02020603050405020304" pitchFamily="18" charset="0"/>
                        <a:cs typeface="Times New Roman"/>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3175"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1248357488"/>
                  </a:ext>
                </a:extLst>
              </a:tr>
              <a:tr h="65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400" b="0" noProof="0" dirty="0">
                          <a:solidFill>
                            <a:schemeClr val="bg2"/>
                          </a:solidFill>
                          <a:effectLst/>
                          <a:latin typeface="+mn-lt"/>
                          <a:ea typeface="Helvetica" charset="0"/>
                          <a:cs typeface="Helvetica" charset="0"/>
                        </a:rPr>
                        <a:t>   Other</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400" b="0" kern="1200" noProof="0" dirty="0">
                          <a:solidFill>
                            <a:schemeClr val="bg2"/>
                          </a:solidFill>
                          <a:effectLst/>
                          <a:latin typeface="+mn-lt"/>
                          <a:ea typeface="Helvetica" charset="0"/>
                          <a:cs typeface="Helvetica" charset="0"/>
                        </a:rPr>
                        <a:t>n (%)</a:t>
                      </a:r>
                      <a:endParaRPr lang="en-GB" sz="400" b="0" noProof="0" dirty="0">
                        <a:solidFill>
                          <a:schemeClr val="bg2"/>
                        </a:solidFill>
                        <a:effectLst/>
                        <a:latin typeface="+mn-lt"/>
                        <a:ea typeface="Helvetica" charset="0"/>
                        <a:cs typeface="Helvetica"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a:rPr>
                        <a:t> 0 (  0.0%) </a:t>
                      </a:r>
                      <a:endParaRPr lang="en-GB" sz="400" dirty="0">
                        <a:solidFill>
                          <a:schemeClr val="bg2"/>
                        </a:solidFill>
                        <a:effectLst/>
                        <a:latin typeface="+mn-lt"/>
                        <a:ea typeface="Times New Roman" panose="02020603050405020304" pitchFamily="18" charset="0"/>
                        <a:cs typeface="Times New Roman"/>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panose="02020603050405020304" pitchFamily="18" charset="0"/>
                        </a:rPr>
                        <a:t> 1 (  2.4%) </a:t>
                      </a: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lnSpc>
                          <a:spcPct val="100000"/>
                        </a:lnSpc>
                        <a:spcBef>
                          <a:spcPts val="50"/>
                        </a:spcBef>
                        <a:spcAft>
                          <a:spcPts val="0"/>
                        </a:spcAft>
                      </a:pPr>
                      <a:r>
                        <a:rPr lang="en-AU" sz="400" dirty="0">
                          <a:solidFill>
                            <a:schemeClr val="bg2"/>
                          </a:solidFill>
                          <a:effectLst/>
                          <a:latin typeface="+mn-lt"/>
                          <a:ea typeface="Times New Roman" panose="02020603050405020304" pitchFamily="18" charset="0"/>
                          <a:cs typeface="Times New Roman" panose="02020603050405020304" pitchFamily="18" charset="0"/>
                        </a:rPr>
                        <a:t> 1 (  1.2%) </a:t>
                      </a:r>
                      <a:endParaRPr lang="en-GB" sz="400" dirty="0">
                        <a:solidFill>
                          <a:schemeClr val="bg2"/>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75000"/>
                        </a:schemeClr>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473335894"/>
                  </a:ext>
                </a:extLst>
              </a:tr>
            </a:tbl>
          </a:graphicData>
        </a:graphic>
      </p:graphicFrame>
      <p:sp>
        <p:nvSpPr>
          <p:cNvPr id="208" name="TextBox 207">
            <a:extLst>
              <a:ext uri="{FF2B5EF4-FFF2-40B4-BE49-F238E27FC236}">
                <a16:creationId xmlns:a16="http://schemas.microsoft.com/office/drawing/2014/main" id="{B533CCD6-96E6-5915-DD45-16705EC6F876}"/>
              </a:ext>
            </a:extLst>
          </p:cNvPr>
          <p:cNvSpPr txBox="1"/>
          <p:nvPr/>
        </p:nvSpPr>
        <p:spPr>
          <a:xfrm>
            <a:off x="8028917" y="3265934"/>
            <a:ext cx="943907" cy="779701"/>
          </a:xfrm>
          <a:prstGeom prst="rect">
            <a:avLst/>
          </a:prstGeom>
          <a:noFill/>
        </p:spPr>
        <p:txBody>
          <a:bodyPr wrap="square" lIns="0" tIns="0" rIns="0" bIns="0">
            <a:spAutoFit/>
          </a:bodyPr>
          <a:lstStyle/>
          <a:p>
            <a:pPr marL="57150" indent="-57150">
              <a:spcBef>
                <a:spcPts val="200"/>
              </a:spcBef>
              <a:buSzPct val="125000"/>
              <a:buBlip>
                <a:blip r:embed="rId9"/>
              </a:buBlip>
              <a:defRPr/>
            </a:pPr>
            <a:r>
              <a:rPr lang="en-US" sz="400" dirty="0">
                <a:solidFill>
                  <a:schemeClr val="bg2"/>
                </a:solidFill>
                <a:ea typeface="+mn-lt"/>
                <a:cs typeface="+mn-lt"/>
              </a:rPr>
              <a:t>Age, Height and BMI were well-balanced between treatment groups</a:t>
            </a:r>
          </a:p>
          <a:p>
            <a:pPr marL="57150" indent="-57150">
              <a:spcBef>
                <a:spcPts val="200"/>
              </a:spcBef>
              <a:buSzPct val="125000"/>
              <a:buBlip>
                <a:blip r:embed="rId9"/>
              </a:buBlip>
              <a:defRPr/>
            </a:pPr>
            <a:r>
              <a:rPr lang="en-US" sz="400" dirty="0">
                <a:solidFill>
                  <a:schemeClr val="bg2"/>
                </a:solidFill>
                <a:ea typeface="+mn-lt"/>
                <a:cs typeface="+mn-lt"/>
              </a:rPr>
              <a:t>A slight imbalance was observed between arms with respect to sex:</a:t>
            </a:r>
          </a:p>
          <a:p>
            <a:pPr marL="114300" lvl="1" indent="-57150">
              <a:spcBef>
                <a:spcPts val="200"/>
              </a:spcBef>
              <a:buSzPct val="125000"/>
              <a:buBlip>
                <a:blip r:embed="rId9"/>
              </a:buBlip>
              <a:defRPr/>
            </a:pPr>
            <a:r>
              <a:rPr lang="en-US" sz="400" dirty="0">
                <a:solidFill>
                  <a:schemeClr val="bg2"/>
                </a:solidFill>
                <a:ea typeface="+mn-lt"/>
                <a:cs typeface="+mn-lt"/>
              </a:rPr>
              <a:t>The CER-001 arm contained more males (25%) than the placebo arm (14.6%)</a:t>
            </a:r>
          </a:p>
          <a:p>
            <a:pPr marL="114300" indent="-57150">
              <a:spcBef>
                <a:spcPts val="200"/>
              </a:spcBef>
              <a:buSzPct val="125000"/>
              <a:buBlip>
                <a:blip r:embed="rId9"/>
              </a:buBlip>
              <a:defRPr/>
            </a:pPr>
            <a:r>
              <a:rPr lang="en-US" sz="400" dirty="0">
                <a:solidFill>
                  <a:schemeClr val="bg2"/>
                </a:solidFill>
                <a:ea typeface="+mn-lt"/>
                <a:cs typeface="+mn-lt"/>
              </a:rPr>
              <a:t>There was also a slight imbalance in weight between arms, probably a consequence of the slight sex imbalance</a:t>
            </a:r>
          </a:p>
          <a:p>
            <a:pPr marL="57150" lvl="1" indent="-57150">
              <a:spcBef>
                <a:spcPts val="200"/>
              </a:spcBef>
              <a:buSzPct val="125000"/>
              <a:buBlip>
                <a:blip r:embed="rId9"/>
              </a:buBlip>
              <a:defRPr/>
            </a:pPr>
            <a:r>
              <a:rPr lang="en-US" sz="400" dirty="0">
                <a:solidFill>
                  <a:schemeClr val="bg2"/>
                </a:solidFill>
                <a:ea typeface="+mn-lt"/>
                <a:cs typeface="+mn-lt"/>
              </a:rPr>
              <a:t>BMI was balanced however</a:t>
            </a:r>
          </a:p>
        </p:txBody>
      </p:sp>
      <p:sp>
        <p:nvSpPr>
          <p:cNvPr id="211" name="Freeform: Shape 9">
            <a:extLst>
              <a:ext uri="{FF2B5EF4-FFF2-40B4-BE49-F238E27FC236}">
                <a16:creationId xmlns:a16="http://schemas.microsoft.com/office/drawing/2014/main" id="{E7C0E989-9C3F-088F-01E0-45F0A61A3C58}"/>
              </a:ext>
            </a:extLst>
          </p:cNvPr>
          <p:cNvSpPr/>
          <p:nvPr/>
        </p:nvSpPr>
        <p:spPr>
          <a:xfrm flipH="1">
            <a:off x="257025" y="1449211"/>
            <a:ext cx="73429" cy="73429"/>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212" name="Freeform: Shape 9">
            <a:extLst>
              <a:ext uri="{FF2B5EF4-FFF2-40B4-BE49-F238E27FC236}">
                <a16:creationId xmlns:a16="http://schemas.microsoft.com/office/drawing/2014/main" id="{6FA9ED9A-C800-4489-1AF5-8454E55B284F}"/>
              </a:ext>
            </a:extLst>
          </p:cNvPr>
          <p:cNvSpPr/>
          <p:nvPr/>
        </p:nvSpPr>
        <p:spPr>
          <a:xfrm flipH="1">
            <a:off x="257025" y="1710338"/>
            <a:ext cx="73429" cy="73429"/>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213" name="Freeform: Shape 9">
            <a:extLst>
              <a:ext uri="{FF2B5EF4-FFF2-40B4-BE49-F238E27FC236}">
                <a16:creationId xmlns:a16="http://schemas.microsoft.com/office/drawing/2014/main" id="{6B0183FD-9DFC-C1F1-3C5E-E271930C9988}"/>
              </a:ext>
            </a:extLst>
          </p:cNvPr>
          <p:cNvSpPr/>
          <p:nvPr/>
        </p:nvSpPr>
        <p:spPr>
          <a:xfrm flipH="1">
            <a:off x="257025" y="2094576"/>
            <a:ext cx="73429" cy="73429"/>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214" name="Freeform: Shape 9">
            <a:extLst>
              <a:ext uri="{FF2B5EF4-FFF2-40B4-BE49-F238E27FC236}">
                <a16:creationId xmlns:a16="http://schemas.microsoft.com/office/drawing/2014/main" id="{4AB5F328-B45F-2A7A-13C7-BD48E3F6D32B}"/>
              </a:ext>
            </a:extLst>
          </p:cNvPr>
          <p:cNvSpPr/>
          <p:nvPr/>
        </p:nvSpPr>
        <p:spPr>
          <a:xfrm flipH="1">
            <a:off x="257025" y="2601924"/>
            <a:ext cx="73429" cy="73429"/>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grpSp>
        <p:nvGrpSpPr>
          <p:cNvPr id="6" name="Group 5">
            <a:extLst>
              <a:ext uri="{FF2B5EF4-FFF2-40B4-BE49-F238E27FC236}">
                <a16:creationId xmlns:a16="http://schemas.microsoft.com/office/drawing/2014/main" id="{27A8FDD3-C856-7E4F-2EBE-B126DBF1A7DA}"/>
              </a:ext>
            </a:extLst>
          </p:cNvPr>
          <p:cNvGrpSpPr/>
          <p:nvPr/>
        </p:nvGrpSpPr>
        <p:grpSpPr>
          <a:xfrm>
            <a:off x="3171189" y="1224253"/>
            <a:ext cx="2888121" cy="3364289"/>
            <a:chOff x="3171188" y="1224253"/>
            <a:chExt cx="2888121" cy="3364289"/>
          </a:xfrm>
        </p:grpSpPr>
        <p:sp>
          <p:nvSpPr>
            <p:cNvPr id="106" name="Rectangle 105">
              <a:extLst>
                <a:ext uri="{FF2B5EF4-FFF2-40B4-BE49-F238E27FC236}">
                  <a16:creationId xmlns:a16="http://schemas.microsoft.com/office/drawing/2014/main" id="{62FE0100-6C84-A03A-B6AE-C2301B0B3616}"/>
                </a:ext>
              </a:extLst>
            </p:cNvPr>
            <p:cNvSpPr/>
            <p:nvPr/>
          </p:nvSpPr>
          <p:spPr>
            <a:xfrm>
              <a:off x="3171188" y="2952378"/>
              <a:ext cx="2888121" cy="1636164"/>
            </a:xfrm>
            <a:prstGeom prst="rect">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solidFill>
                  <a:srgbClr val="FFFFFF"/>
                </a:solidFill>
                <a:latin typeface="Calibri"/>
              </a:endParaRPr>
            </a:p>
          </p:txBody>
        </p:sp>
        <p:sp>
          <p:nvSpPr>
            <p:cNvPr id="108" name="Rectangle 107">
              <a:extLst>
                <a:ext uri="{FF2B5EF4-FFF2-40B4-BE49-F238E27FC236}">
                  <a16:creationId xmlns:a16="http://schemas.microsoft.com/office/drawing/2014/main" id="{FBE33BF3-91DF-33DA-0734-90E9EBA00989}"/>
                </a:ext>
              </a:extLst>
            </p:cNvPr>
            <p:cNvSpPr/>
            <p:nvPr/>
          </p:nvSpPr>
          <p:spPr>
            <a:xfrm>
              <a:off x="3171188" y="1224253"/>
              <a:ext cx="2888121" cy="1636164"/>
            </a:xfrm>
            <a:prstGeom prst="rect">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solidFill>
                  <a:srgbClr val="FFFFFF"/>
                </a:solidFill>
                <a:latin typeface="Calibri"/>
              </a:endParaRPr>
            </a:p>
          </p:txBody>
        </p:sp>
        <p:sp>
          <p:nvSpPr>
            <p:cNvPr id="122" name="Title 2">
              <a:extLst>
                <a:ext uri="{FF2B5EF4-FFF2-40B4-BE49-F238E27FC236}">
                  <a16:creationId xmlns:a16="http://schemas.microsoft.com/office/drawing/2014/main" id="{3C833DD9-56B5-3357-3D99-B49979345B81}"/>
                </a:ext>
              </a:extLst>
            </p:cNvPr>
            <p:cNvSpPr txBox="1">
              <a:spLocks/>
            </p:cNvSpPr>
            <p:nvPr/>
          </p:nvSpPr>
          <p:spPr>
            <a:xfrm>
              <a:off x="3228274" y="1265883"/>
              <a:ext cx="2773948" cy="184666"/>
            </a:xfrm>
            <a:prstGeom prst="rect">
              <a:avLst/>
            </a:prstGeom>
          </p:spPr>
          <p:txBody>
            <a:bodyPr wrap="square" lIns="0" tIns="0" rIns="0" bIns="0">
              <a:spAutoFit/>
            </a:bodyPr>
            <a:lstStyle>
              <a:lvl1pPr algn="l" defTabSz="914400" rtl="0" eaLnBrk="1" latinLnBrk="0" hangingPunct="1">
                <a:spcBef>
                  <a:spcPct val="0"/>
                </a:spcBef>
                <a:buNone/>
                <a:defRPr lang="es-AR" sz="2400" b="0" kern="1200" baseline="0" dirty="0">
                  <a:solidFill>
                    <a:srgbClr val="51A0D2"/>
                  </a:solidFill>
                  <a:latin typeface="+mj-lt"/>
                  <a:ea typeface="+mj-ea"/>
                  <a:cs typeface="+mj-cs"/>
                </a:defRPr>
              </a:lvl1pPr>
            </a:lstStyle>
            <a:p>
              <a:r>
                <a:rPr lang="en-US" sz="700" b="1" dirty="0">
                  <a:latin typeface="Calibri"/>
                  <a:ea typeface="+mn-ea"/>
                  <a:cs typeface="+mn-cs"/>
                </a:rPr>
                <a:t>BACKGROUND</a:t>
              </a:r>
              <a:br>
                <a:rPr lang="en-US" sz="800" dirty="0"/>
              </a:br>
              <a:r>
                <a:rPr lang="en-US" sz="500" dirty="0">
                  <a:latin typeface="Calibri"/>
                  <a:ea typeface="+mn-ea"/>
                  <a:cs typeface="+mn-cs"/>
                </a:rPr>
                <a:t>Induction of ketosis as a mechanism for correcting metabolic defects in migraineurs.</a:t>
              </a:r>
            </a:p>
          </p:txBody>
        </p:sp>
        <p:sp>
          <p:nvSpPr>
            <p:cNvPr id="125" name="TextBox 124">
              <a:extLst>
                <a:ext uri="{FF2B5EF4-FFF2-40B4-BE49-F238E27FC236}">
                  <a16:creationId xmlns:a16="http://schemas.microsoft.com/office/drawing/2014/main" id="{243E0A13-3C18-6615-2B37-FD357E6EA9FE}"/>
                </a:ext>
              </a:extLst>
            </p:cNvPr>
            <p:cNvSpPr txBox="1"/>
            <p:nvPr/>
          </p:nvSpPr>
          <p:spPr>
            <a:xfrm>
              <a:off x="3363041" y="2321553"/>
              <a:ext cx="2652712" cy="123111"/>
            </a:xfrm>
            <a:prstGeom prst="rect">
              <a:avLst/>
            </a:prstGeom>
            <a:noFill/>
          </p:spPr>
          <p:txBody>
            <a:bodyPr wrap="square" lIns="0" tIns="0" rIns="0" bIns="0">
              <a:spAutoFit/>
            </a:bodyPr>
            <a:lstStyle>
              <a:defPPr>
                <a:defRPr lang="en-US"/>
              </a:defPPr>
              <a:lvl1pPr>
                <a:spcBef>
                  <a:spcPts val="1800"/>
                </a:spcBef>
                <a:defRPr sz="400" b="1">
                  <a:solidFill>
                    <a:schemeClr val="bg2"/>
                  </a:solidFill>
                  <a:effectLst/>
                  <a:ea typeface="Times New Roman" panose="02020603050405020304" pitchFamily="18" charset="0"/>
                  <a:cs typeface="Times New Roman" panose="02020603050405020304" pitchFamily="18" charset="0"/>
                </a:defRPr>
              </a:lvl1pPr>
            </a:lstStyle>
            <a:p>
              <a:r>
                <a:rPr lang="en-US" b="0" dirty="0"/>
                <a:t>Ketosis is thought to restore brain electrical activity and metabolism, and help counteract neuroinflammation in migraine, although the precise mechanism is unclear [10]</a:t>
              </a:r>
            </a:p>
          </p:txBody>
        </p:sp>
        <p:sp>
          <p:nvSpPr>
            <p:cNvPr id="127" name="TextBox 126">
              <a:extLst>
                <a:ext uri="{FF2B5EF4-FFF2-40B4-BE49-F238E27FC236}">
                  <a16:creationId xmlns:a16="http://schemas.microsoft.com/office/drawing/2014/main" id="{7F51AEE3-3AEC-426C-48AE-146DB95ADA34}"/>
                </a:ext>
              </a:extLst>
            </p:cNvPr>
            <p:cNvSpPr txBox="1"/>
            <p:nvPr/>
          </p:nvSpPr>
          <p:spPr>
            <a:xfrm>
              <a:off x="3363041" y="1535503"/>
              <a:ext cx="2652712" cy="61555"/>
            </a:xfrm>
            <a:prstGeom prst="rect">
              <a:avLst/>
            </a:prstGeom>
            <a:noFill/>
          </p:spPr>
          <p:txBody>
            <a:bodyPr wrap="square" lIns="0" tIns="0" rIns="0" bIns="0">
              <a:spAutoFit/>
            </a:bodyPr>
            <a:lstStyle>
              <a:defPPr>
                <a:defRPr lang="en-US"/>
              </a:defPPr>
              <a:lvl1pPr>
                <a:spcBef>
                  <a:spcPts val="1800"/>
                </a:spcBef>
                <a:defRPr sz="400" b="1">
                  <a:solidFill>
                    <a:schemeClr val="bg2"/>
                  </a:solidFill>
                  <a:effectLst/>
                  <a:ea typeface="Times New Roman" panose="02020603050405020304" pitchFamily="18" charset="0"/>
                  <a:cs typeface="Times New Roman" panose="02020603050405020304" pitchFamily="18" charset="0"/>
                </a:defRPr>
              </a:lvl1pPr>
            </a:lstStyle>
            <a:p>
              <a:r>
                <a:rPr lang="en-US" b="0" dirty="0"/>
                <a:t>Cerecin has developed CER-001 (tricaprilin) a pure C8 medium chain triglyceride (MCT), to safely induce ketosis</a:t>
              </a:r>
            </a:p>
          </p:txBody>
        </p:sp>
        <p:sp>
          <p:nvSpPr>
            <p:cNvPr id="130" name="TextBox 129">
              <a:extLst>
                <a:ext uri="{FF2B5EF4-FFF2-40B4-BE49-F238E27FC236}">
                  <a16:creationId xmlns:a16="http://schemas.microsoft.com/office/drawing/2014/main" id="{1B960C7D-8AD5-1034-D15E-C07EDEBDD646}"/>
                </a:ext>
              </a:extLst>
            </p:cNvPr>
            <p:cNvSpPr txBox="1"/>
            <p:nvPr/>
          </p:nvSpPr>
          <p:spPr>
            <a:xfrm>
              <a:off x="3363041" y="1686020"/>
              <a:ext cx="2652712" cy="61555"/>
            </a:xfrm>
            <a:prstGeom prst="rect">
              <a:avLst/>
            </a:prstGeom>
            <a:noFill/>
          </p:spPr>
          <p:txBody>
            <a:bodyPr wrap="square" lIns="0" tIns="0" rIns="0" bIns="0">
              <a:spAutoFit/>
            </a:bodyPr>
            <a:lstStyle>
              <a:defPPr>
                <a:defRPr lang="en-US"/>
              </a:defPPr>
              <a:lvl1pPr>
                <a:spcBef>
                  <a:spcPts val="1800"/>
                </a:spcBef>
                <a:defRPr sz="400" b="1">
                  <a:solidFill>
                    <a:schemeClr val="bg2"/>
                  </a:solidFill>
                  <a:effectLst/>
                  <a:ea typeface="Times New Roman" panose="02020603050405020304" pitchFamily="18" charset="0"/>
                  <a:cs typeface="Times New Roman" panose="02020603050405020304" pitchFamily="18" charset="0"/>
                </a:defRPr>
              </a:lvl1pPr>
            </a:lstStyle>
            <a:p>
              <a:r>
                <a:rPr lang="en-US" b="0" dirty="0"/>
                <a:t>Efficacy has been shown in two Phase 2 studies in mild to moderate Alzheimer’s disease [1,2]</a:t>
              </a:r>
            </a:p>
          </p:txBody>
        </p:sp>
        <p:sp>
          <p:nvSpPr>
            <p:cNvPr id="133" name="TextBox 132">
              <a:extLst>
                <a:ext uri="{FF2B5EF4-FFF2-40B4-BE49-F238E27FC236}">
                  <a16:creationId xmlns:a16="http://schemas.microsoft.com/office/drawing/2014/main" id="{D8E6AADC-F5BB-1F40-1538-73699648D911}"/>
                </a:ext>
              </a:extLst>
            </p:cNvPr>
            <p:cNvSpPr txBox="1"/>
            <p:nvPr/>
          </p:nvSpPr>
          <p:spPr>
            <a:xfrm>
              <a:off x="3363041" y="1824571"/>
              <a:ext cx="2652712" cy="123111"/>
            </a:xfrm>
            <a:prstGeom prst="rect">
              <a:avLst/>
            </a:prstGeom>
            <a:noFill/>
          </p:spPr>
          <p:txBody>
            <a:bodyPr wrap="square" lIns="0" tIns="0" rIns="0" bIns="0">
              <a:spAutoFit/>
            </a:bodyPr>
            <a:lstStyle>
              <a:defPPr>
                <a:defRPr lang="en-US"/>
              </a:defPPr>
              <a:lvl1pPr>
                <a:spcBef>
                  <a:spcPts val="1800"/>
                </a:spcBef>
                <a:defRPr sz="400" b="1">
                  <a:solidFill>
                    <a:schemeClr val="bg2"/>
                  </a:solidFill>
                  <a:effectLst/>
                  <a:ea typeface="Times New Roman" panose="02020603050405020304" pitchFamily="18" charset="0"/>
                  <a:cs typeface="Times New Roman" panose="02020603050405020304" pitchFamily="18" charset="0"/>
                </a:defRPr>
              </a:lvl1pPr>
            </a:lstStyle>
            <a:p>
              <a:r>
                <a:rPr lang="en-US" b="0" dirty="0" err="1"/>
                <a:t>Cerecin</a:t>
              </a:r>
              <a:r>
                <a:rPr lang="en-US" b="0" dirty="0"/>
                <a:t> is also exploring the use of CER-001 in migraine, where reports of efficacy with the ketogenic diet have been reported in case studies and controlled trials [3-8]</a:t>
              </a:r>
            </a:p>
          </p:txBody>
        </p:sp>
        <p:sp>
          <p:nvSpPr>
            <p:cNvPr id="136" name="TextBox 135">
              <a:extLst>
                <a:ext uri="{FF2B5EF4-FFF2-40B4-BE49-F238E27FC236}">
                  <a16:creationId xmlns:a16="http://schemas.microsoft.com/office/drawing/2014/main" id="{CB4D911F-EBB5-08BE-2C1A-95BA1C09E7B4}"/>
                </a:ext>
              </a:extLst>
            </p:cNvPr>
            <p:cNvSpPr txBox="1"/>
            <p:nvPr/>
          </p:nvSpPr>
          <p:spPr>
            <a:xfrm>
              <a:off x="3363041" y="2011507"/>
              <a:ext cx="2652712" cy="246221"/>
            </a:xfrm>
            <a:prstGeom prst="rect">
              <a:avLst/>
            </a:prstGeom>
            <a:noFill/>
          </p:spPr>
          <p:txBody>
            <a:bodyPr wrap="square" lIns="0" tIns="0" rIns="0" bIns="0">
              <a:spAutoFit/>
            </a:bodyPr>
            <a:lstStyle>
              <a:defPPr>
                <a:defRPr lang="en-US"/>
              </a:defPPr>
              <a:lvl1pPr>
                <a:spcBef>
                  <a:spcPts val="1800"/>
                </a:spcBef>
                <a:defRPr sz="400" b="1">
                  <a:solidFill>
                    <a:schemeClr val="bg2"/>
                  </a:solidFill>
                  <a:effectLst/>
                  <a:ea typeface="Times New Roman" panose="02020603050405020304" pitchFamily="18" charset="0"/>
                  <a:cs typeface="Times New Roman" panose="02020603050405020304" pitchFamily="18" charset="0"/>
                </a:defRPr>
              </a:lvl1pPr>
            </a:lstStyle>
            <a:p>
              <a:r>
                <a:rPr lang="en-US" b="0" dirty="0"/>
                <a:t>The primary pathogenic mechanism for migraine is not definitively elucidated, however there is evidence to suggest involvement of brain energy metabolism abnormalities. It has been postulated that migraine is a response to cerebral energy deficiency or oxidative stress levels and that the attack itself helps to restore brain energy homeostasis and reduces harmful oxidative stress levels [9]</a:t>
              </a:r>
            </a:p>
          </p:txBody>
        </p:sp>
        <p:sp>
          <p:nvSpPr>
            <p:cNvPr id="172" name="Title 2">
              <a:extLst>
                <a:ext uri="{FF2B5EF4-FFF2-40B4-BE49-F238E27FC236}">
                  <a16:creationId xmlns:a16="http://schemas.microsoft.com/office/drawing/2014/main" id="{AACBCD1A-67FA-3A74-2C2D-AA1750E95B2C}"/>
                </a:ext>
              </a:extLst>
            </p:cNvPr>
            <p:cNvSpPr txBox="1">
              <a:spLocks/>
            </p:cNvSpPr>
            <p:nvPr/>
          </p:nvSpPr>
          <p:spPr>
            <a:xfrm>
              <a:off x="3230033" y="2993957"/>
              <a:ext cx="2770430" cy="235449"/>
            </a:xfrm>
            <a:prstGeom prst="rect">
              <a:avLst/>
            </a:prstGeom>
          </p:spPr>
          <p:txBody>
            <a:bodyPr wrap="square" lIns="0" tIns="0" rIns="0" bIns="0">
              <a:spAutoFit/>
            </a:bodyPr>
            <a:lstStyle>
              <a:defPPr>
                <a:defRPr lang="en-US"/>
              </a:defPPr>
              <a:lvl1pPr>
                <a:spcBef>
                  <a:spcPct val="0"/>
                </a:spcBef>
                <a:buNone/>
                <a:defRPr sz="700" b="0" baseline="0">
                  <a:solidFill>
                    <a:schemeClr val="bg2"/>
                  </a:solidFill>
                  <a:latin typeface="+mj-lt"/>
                  <a:ea typeface="+mj-ea"/>
                  <a:cs typeface="+mj-cs"/>
                </a:defRPr>
              </a:lvl1pPr>
            </a:lstStyle>
            <a:p>
              <a:pPr>
                <a:lnSpc>
                  <a:spcPct val="90000"/>
                </a:lnSpc>
                <a:defRPr/>
              </a:pPr>
              <a:r>
                <a:rPr lang="en-US" b="1" dirty="0">
                  <a:solidFill>
                    <a:srgbClr val="51A0D2"/>
                  </a:solidFill>
                  <a:latin typeface="Calibri"/>
                  <a:ea typeface="+mn-ea"/>
                  <a:cs typeface="+mn-cs"/>
                </a:rPr>
                <a:t>RESULTS</a:t>
              </a:r>
            </a:p>
            <a:p>
              <a:pPr>
                <a:lnSpc>
                  <a:spcPct val="90000"/>
                </a:lnSpc>
                <a:spcBef>
                  <a:spcPts val="0"/>
                </a:spcBef>
                <a:defRPr/>
              </a:pPr>
              <a:r>
                <a:rPr lang="en-US" sz="500" dirty="0">
                  <a:solidFill>
                    <a:srgbClr val="51A0D2"/>
                  </a:solidFill>
                  <a:latin typeface="Calibri"/>
                  <a:ea typeface="+mn-ea"/>
                  <a:cs typeface="+mn-cs"/>
                </a:rPr>
                <a:t>Patient Disposition: Active and placebo patient groups were well-balanced. The Per Protocol set (EEITS) was quite small n = 24</a:t>
              </a:r>
            </a:p>
          </p:txBody>
        </p:sp>
        <p:sp>
          <p:nvSpPr>
            <p:cNvPr id="173" name="TextBox 30">
              <a:extLst>
                <a:ext uri="{FF2B5EF4-FFF2-40B4-BE49-F238E27FC236}">
                  <a16:creationId xmlns:a16="http://schemas.microsoft.com/office/drawing/2014/main" id="{312C81FE-CA1E-1083-182A-40A9FAD304E6}"/>
                </a:ext>
              </a:extLst>
            </p:cNvPr>
            <p:cNvSpPr txBox="1"/>
            <p:nvPr/>
          </p:nvSpPr>
          <p:spPr>
            <a:xfrm>
              <a:off x="3233791" y="3966646"/>
              <a:ext cx="486569" cy="223206"/>
            </a:xfrm>
            <a:prstGeom prst="rect">
              <a:avLst/>
            </a:prstGeom>
            <a:noFill/>
            <a:ln w="3175">
              <a:solidFill>
                <a:schemeClr val="bg2"/>
              </a:solidFill>
            </a:ln>
          </p:spPr>
          <p:txBody>
            <a:bodyPr wrap="square" lIns="19050" tIns="19050" rIns="19050" bIns="19050" rtlCol="0" anchor="ctr">
              <a:no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400" dirty="0">
                  <a:solidFill>
                    <a:schemeClr val="bg2"/>
                  </a:solidFill>
                </a:rPr>
                <a:t>9 excluded due to &lt;14/28 post-baseline diary entries</a:t>
              </a:r>
            </a:p>
          </p:txBody>
        </p:sp>
        <p:sp>
          <p:nvSpPr>
            <p:cNvPr id="174" name="TextBox 53">
              <a:extLst>
                <a:ext uri="{FF2B5EF4-FFF2-40B4-BE49-F238E27FC236}">
                  <a16:creationId xmlns:a16="http://schemas.microsoft.com/office/drawing/2014/main" id="{278612E9-D96F-A79A-94E6-11709065AD54}"/>
                </a:ext>
              </a:extLst>
            </p:cNvPr>
            <p:cNvSpPr txBox="1"/>
            <p:nvPr/>
          </p:nvSpPr>
          <p:spPr>
            <a:xfrm>
              <a:off x="3233791" y="3777044"/>
              <a:ext cx="486569" cy="148704"/>
            </a:xfrm>
            <a:prstGeom prst="rect">
              <a:avLst/>
            </a:prstGeom>
            <a:noFill/>
            <a:ln w="3175">
              <a:solidFill>
                <a:schemeClr val="bg2"/>
              </a:solidFill>
            </a:ln>
          </p:spPr>
          <p:txBody>
            <a:bodyPr wrap="square" lIns="19050" tIns="19050" rIns="19050" bIns="19050" rtlCol="0" anchor="ctr">
              <a:noAutofit/>
            </a:bodyPr>
            <a:lstStyle>
              <a:defPPr>
                <a:defRPr lang="en-US"/>
              </a:defPPr>
              <a:lvl1pPr>
                <a:defRPr sz="300">
                  <a:solidFill>
                    <a:schemeClr val="tx1">
                      <a:lumMod val="95000"/>
                      <a:lumOff val="5000"/>
                    </a:schemeClr>
                  </a:solidFill>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400" dirty="0">
                  <a:solidFill>
                    <a:schemeClr val="bg2"/>
                  </a:solidFill>
                </a:rPr>
                <a:t>1 subject not dosed</a:t>
              </a:r>
            </a:p>
          </p:txBody>
        </p:sp>
        <p:sp>
          <p:nvSpPr>
            <p:cNvPr id="175" name="TextBox 30">
              <a:extLst>
                <a:ext uri="{FF2B5EF4-FFF2-40B4-BE49-F238E27FC236}">
                  <a16:creationId xmlns:a16="http://schemas.microsoft.com/office/drawing/2014/main" id="{3D4F22AB-CB7D-B0CE-7590-409F91575495}"/>
                </a:ext>
              </a:extLst>
            </p:cNvPr>
            <p:cNvSpPr txBox="1"/>
            <p:nvPr/>
          </p:nvSpPr>
          <p:spPr>
            <a:xfrm>
              <a:off x="3233791" y="4221738"/>
              <a:ext cx="486569" cy="287337"/>
            </a:xfrm>
            <a:prstGeom prst="rect">
              <a:avLst/>
            </a:prstGeom>
            <a:noFill/>
            <a:ln w="3175">
              <a:solidFill>
                <a:schemeClr val="bg2"/>
              </a:solidFill>
            </a:ln>
          </p:spPr>
          <p:txBody>
            <a:bodyPr wrap="square" lIns="19050" tIns="19050" rIns="19050" bIns="19050" rtlCol="0" anchor="ctr">
              <a:no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400" dirty="0">
                  <a:solidFill>
                    <a:schemeClr val="bg2"/>
                  </a:solidFill>
                </a:rPr>
                <a:t>16 excluded due to &lt;21 day titration and/or &lt;40 g maximum daily dose</a:t>
              </a:r>
            </a:p>
          </p:txBody>
        </p:sp>
        <p:sp>
          <p:nvSpPr>
            <p:cNvPr id="176" name="TextBox 175">
              <a:extLst>
                <a:ext uri="{FF2B5EF4-FFF2-40B4-BE49-F238E27FC236}">
                  <a16:creationId xmlns:a16="http://schemas.microsoft.com/office/drawing/2014/main" id="{26A6E580-7618-9F1A-19B8-E6991AACB22C}"/>
                </a:ext>
              </a:extLst>
            </p:cNvPr>
            <p:cNvSpPr txBox="1"/>
            <p:nvPr/>
          </p:nvSpPr>
          <p:spPr>
            <a:xfrm>
              <a:off x="4313423" y="3293721"/>
              <a:ext cx="614981" cy="79449"/>
            </a:xfrm>
            <a:prstGeom prst="rect">
              <a:avLst/>
            </a:prstGeom>
            <a:noFill/>
            <a:ln w="3175">
              <a:solidFill>
                <a:schemeClr val="accent1"/>
              </a:solidFill>
            </a:ln>
          </p:spPr>
          <p:txBody>
            <a:bodyPr wrap="square" lIns="0" tIns="0" rIns="0" bIns="0" rtlCol="0" anchor="ctr">
              <a:no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400">
                  <a:solidFill>
                    <a:schemeClr val="accent1"/>
                  </a:solidFill>
                </a:rPr>
                <a:t>Screened (n=164)</a:t>
              </a:r>
            </a:p>
          </p:txBody>
        </p:sp>
        <p:cxnSp>
          <p:nvCxnSpPr>
            <p:cNvPr id="177" name="Straight Arrow Connector 176">
              <a:extLst>
                <a:ext uri="{FF2B5EF4-FFF2-40B4-BE49-F238E27FC236}">
                  <a16:creationId xmlns:a16="http://schemas.microsoft.com/office/drawing/2014/main" id="{30D4CC12-6EEF-5E6E-C1C3-902946F0D214}"/>
                </a:ext>
              </a:extLst>
            </p:cNvPr>
            <p:cNvCxnSpPr>
              <a:cxnSpLocks/>
              <a:stCxn id="176" idx="2"/>
              <a:endCxn id="185" idx="0"/>
            </p:cNvCxnSpPr>
            <p:nvPr/>
          </p:nvCxnSpPr>
          <p:spPr>
            <a:xfrm>
              <a:off x="4620914" y="3373170"/>
              <a:ext cx="0" cy="97199"/>
            </a:xfrm>
            <a:prstGeom prst="straightConnector1">
              <a:avLst/>
            </a:prstGeom>
            <a:ln w="3175">
              <a:tailEnd type="triangle" w="sm" len="sm"/>
            </a:ln>
          </p:spPr>
          <p:style>
            <a:lnRef idx="1">
              <a:schemeClr val="accent1"/>
            </a:lnRef>
            <a:fillRef idx="0">
              <a:schemeClr val="accent1"/>
            </a:fillRef>
            <a:effectRef idx="0">
              <a:schemeClr val="accent1"/>
            </a:effectRef>
            <a:fontRef idx="minor">
              <a:schemeClr val="tx1"/>
            </a:fontRef>
          </p:style>
        </p:cxnSp>
        <p:cxnSp>
          <p:nvCxnSpPr>
            <p:cNvPr id="178" name="Straight Arrow Connector 177">
              <a:extLst>
                <a:ext uri="{FF2B5EF4-FFF2-40B4-BE49-F238E27FC236}">
                  <a16:creationId xmlns:a16="http://schemas.microsoft.com/office/drawing/2014/main" id="{8C595FFF-1342-0DDB-95A7-46ACDE5EFCCE}"/>
                </a:ext>
              </a:extLst>
            </p:cNvPr>
            <p:cNvCxnSpPr>
              <a:cxnSpLocks/>
              <a:stCxn id="179" idx="2"/>
              <a:endCxn id="180" idx="0"/>
            </p:cNvCxnSpPr>
            <p:nvPr/>
          </p:nvCxnSpPr>
          <p:spPr>
            <a:xfrm>
              <a:off x="4221239" y="4040189"/>
              <a:ext cx="0" cy="88535"/>
            </a:xfrm>
            <a:prstGeom prst="straightConnector1">
              <a:avLst/>
            </a:prstGeom>
            <a:ln w="3175">
              <a:tailEnd type="triangle" w="sm" len="sm"/>
            </a:ln>
          </p:spPr>
          <p:style>
            <a:lnRef idx="1">
              <a:schemeClr val="accent1"/>
            </a:lnRef>
            <a:fillRef idx="0">
              <a:schemeClr val="accent1"/>
            </a:fillRef>
            <a:effectRef idx="0">
              <a:schemeClr val="accent1"/>
            </a:effectRef>
            <a:fontRef idx="minor">
              <a:schemeClr val="tx1"/>
            </a:fontRef>
          </p:style>
        </p:cxnSp>
        <p:sp>
          <p:nvSpPr>
            <p:cNvPr id="179" name="TextBox 34">
              <a:extLst>
                <a:ext uri="{FF2B5EF4-FFF2-40B4-BE49-F238E27FC236}">
                  <a16:creationId xmlns:a16="http://schemas.microsoft.com/office/drawing/2014/main" id="{E1A70A16-6CE1-6611-AF81-251E409BD50B}"/>
                </a:ext>
              </a:extLst>
            </p:cNvPr>
            <p:cNvSpPr txBox="1"/>
            <p:nvPr/>
          </p:nvSpPr>
          <p:spPr>
            <a:xfrm>
              <a:off x="3854334" y="3905126"/>
              <a:ext cx="733809" cy="135063"/>
            </a:xfrm>
            <a:prstGeom prst="rect">
              <a:avLst/>
            </a:prstGeom>
            <a:noFill/>
            <a:ln w="3175">
              <a:solidFill>
                <a:schemeClr val="accent1"/>
              </a:solidFill>
            </a:ln>
          </p:spPr>
          <p:txBody>
            <a:bodyPr wrap="square" lIns="0" tIns="0" rIns="0" bIns="0" rtlCol="0" anchor="ctr">
              <a:noAutofit/>
            </a:bodyPr>
            <a:lstStyle>
              <a:defPPr>
                <a:defRPr lang="en-US"/>
              </a:defPPr>
              <a:lvl1pPr algn="ctr">
                <a:defRPr sz="350">
                  <a:solidFill>
                    <a:schemeClr val="accent1"/>
                  </a:solidFill>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n-AU" sz="400" dirty="0"/>
                <a:t>Full Analysis Set/Safety Set</a:t>
              </a:r>
            </a:p>
            <a:p>
              <a:r>
                <a:rPr lang="en-AU" sz="400" dirty="0" err="1"/>
                <a:t>Tricaprilin</a:t>
              </a:r>
              <a:r>
                <a:rPr lang="en-AU" sz="400" dirty="0"/>
                <a:t> (n=40))</a:t>
              </a:r>
            </a:p>
          </p:txBody>
        </p:sp>
        <p:sp>
          <p:nvSpPr>
            <p:cNvPr id="180" name="TextBox 38">
              <a:extLst>
                <a:ext uri="{FF2B5EF4-FFF2-40B4-BE49-F238E27FC236}">
                  <a16:creationId xmlns:a16="http://schemas.microsoft.com/office/drawing/2014/main" id="{28565338-576B-76AA-4581-5902A7F6F284}"/>
                </a:ext>
              </a:extLst>
            </p:cNvPr>
            <p:cNvSpPr txBox="1"/>
            <p:nvPr/>
          </p:nvSpPr>
          <p:spPr>
            <a:xfrm>
              <a:off x="3854334" y="4128724"/>
              <a:ext cx="733809" cy="135063"/>
            </a:xfrm>
            <a:prstGeom prst="rect">
              <a:avLst/>
            </a:prstGeom>
            <a:noFill/>
            <a:ln w="3175">
              <a:solidFill>
                <a:schemeClr val="accent1"/>
              </a:solidFill>
            </a:ln>
          </p:spPr>
          <p:txBody>
            <a:bodyPr wrap="square" lIns="0" tIns="0" rIns="0" bIns="0" rtlCol="0" anchor="ctr">
              <a:noAutofit/>
            </a:bodyPr>
            <a:lstStyle>
              <a:defPPr>
                <a:defRPr lang="en-US"/>
              </a:defPPr>
              <a:lvl1pPr algn="ctr">
                <a:defRPr sz="350">
                  <a:solidFill>
                    <a:schemeClr val="accent1"/>
                  </a:solidFill>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n-AU" sz="400" dirty="0"/>
                <a:t>Evaluable for Efficacy Set </a:t>
              </a:r>
              <a:r>
                <a:rPr lang="en-AU" sz="400" dirty="0" err="1"/>
                <a:t>Tricaprilin</a:t>
              </a:r>
              <a:r>
                <a:rPr lang="en-AU" sz="400" dirty="0"/>
                <a:t> (n=31)</a:t>
              </a:r>
            </a:p>
          </p:txBody>
        </p:sp>
        <p:sp>
          <p:nvSpPr>
            <p:cNvPr id="181" name="TextBox 46">
              <a:extLst>
                <a:ext uri="{FF2B5EF4-FFF2-40B4-BE49-F238E27FC236}">
                  <a16:creationId xmlns:a16="http://schemas.microsoft.com/office/drawing/2014/main" id="{410EFCEB-3372-EA92-DC0C-FB4E7F0C67A0}"/>
                </a:ext>
              </a:extLst>
            </p:cNvPr>
            <p:cNvSpPr txBox="1"/>
            <p:nvPr/>
          </p:nvSpPr>
          <p:spPr>
            <a:xfrm>
              <a:off x="3854334" y="3679812"/>
              <a:ext cx="733809" cy="135063"/>
            </a:xfrm>
            <a:prstGeom prst="rect">
              <a:avLst/>
            </a:prstGeom>
            <a:noFill/>
            <a:ln w="3175">
              <a:solidFill>
                <a:schemeClr val="accent1"/>
              </a:solidFill>
            </a:ln>
          </p:spPr>
          <p:txBody>
            <a:bodyPr wrap="square" lIns="0" tIns="0" rIns="0" bIns="0" rtlCol="0" anchor="ctr">
              <a:noAutofit/>
            </a:bodyPr>
            <a:lstStyle>
              <a:defPPr>
                <a:defRPr lang="en-US"/>
              </a:defPPr>
              <a:lvl1pPr algn="ctr">
                <a:defRPr sz="350">
                  <a:solidFill>
                    <a:schemeClr val="accent1"/>
                  </a:solidFill>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n-AU" sz="400" dirty="0"/>
                <a:t>Randomised Set</a:t>
              </a:r>
            </a:p>
            <a:p>
              <a:r>
                <a:rPr lang="en-AU" sz="400" dirty="0" err="1"/>
                <a:t>Tricaprilin</a:t>
              </a:r>
              <a:r>
                <a:rPr lang="en-AU" sz="400" dirty="0"/>
                <a:t> (n=41)</a:t>
              </a:r>
            </a:p>
          </p:txBody>
        </p:sp>
        <p:cxnSp>
          <p:nvCxnSpPr>
            <p:cNvPr id="182" name="Elbow Connector 18">
              <a:extLst>
                <a:ext uri="{FF2B5EF4-FFF2-40B4-BE49-F238E27FC236}">
                  <a16:creationId xmlns:a16="http://schemas.microsoft.com/office/drawing/2014/main" id="{B15FCD57-16C2-45FE-CF6D-BAA665BB2F7A}"/>
                </a:ext>
              </a:extLst>
            </p:cNvPr>
            <p:cNvCxnSpPr>
              <a:cxnSpLocks/>
              <a:stCxn id="185" idx="2"/>
              <a:endCxn id="192" idx="0"/>
            </p:cNvCxnSpPr>
            <p:nvPr/>
          </p:nvCxnSpPr>
          <p:spPr>
            <a:xfrm rot="16200000" flipH="1">
              <a:off x="4750382" y="3420350"/>
              <a:ext cx="129994" cy="388930"/>
            </a:xfrm>
            <a:prstGeom prst="bentConnector3">
              <a:avLst>
                <a:gd name="adj1" fmla="val 50000"/>
              </a:avLst>
            </a:prstGeom>
            <a:ln w="3175">
              <a:tailEnd type="triangle" w="sm" len="sm"/>
            </a:ln>
          </p:spPr>
          <p:style>
            <a:lnRef idx="1">
              <a:schemeClr val="accent1"/>
            </a:lnRef>
            <a:fillRef idx="0">
              <a:schemeClr val="accent1"/>
            </a:fillRef>
            <a:effectRef idx="0">
              <a:schemeClr val="accent1"/>
            </a:effectRef>
            <a:fontRef idx="minor">
              <a:schemeClr val="tx1"/>
            </a:fontRef>
          </p:style>
        </p:cxnSp>
        <p:cxnSp>
          <p:nvCxnSpPr>
            <p:cNvPr id="183" name="Straight Arrow Connector 195">
              <a:extLst>
                <a:ext uri="{FF2B5EF4-FFF2-40B4-BE49-F238E27FC236}">
                  <a16:creationId xmlns:a16="http://schemas.microsoft.com/office/drawing/2014/main" id="{6D345D3E-E99E-8C86-4AEF-8649CFD48956}"/>
                </a:ext>
              </a:extLst>
            </p:cNvPr>
            <p:cNvCxnSpPr>
              <a:cxnSpLocks/>
              <a:stCxn id="185" idx="2"/>
              <a:endCxn id="181" idx="0"/>
            </p:cNvCxnSpPr>
            <p:nvPr/>
          </p:nvCxnSpPr>
          <p:spPr>
            <a:xfrm rot="5400000">
              <a:off x="4356080" y="3414978"/>
              <a:ext cx="129994" cy="399675"/>
            </a:xfrm>
            <a:prstGeom prst="bentConnector3">
              <a:avLst>
                <a:gd name="adj1" fmla="val 50000"/>
              </a:avLst>
            </a:prstGeom>
            <a:ln w="3175">
              <a:tailEnd type="triangle" w="sm" len="sm"/>
            </a:ln>
          </p:spPr>
          <p:style>
            <a:lnRef idx="1">
              <a:schemeClr val="accent1"/>
            </a:lnRef>
            <a:fillRef idx="0">
              <a:schemeClr val="accent1"/>
            </a:fillRef>
            <a:effectRef idx="0">
              <a:schemeClr val="accent1"/>
            </a:effectRef>
            <a:fontRef idx="minor">
              <a:schemeClr val="tx1"/>
            </a:fontRef>
          </p:style>
        </p:cxnSp>
        <p:sp>
          <p:nvSpPr>
            <p:cNvPr id="184" name="TextBox 53">
              <a:extLst>
                <a:ext uri="{FF2B5EF4-FFF2-40B4-BE49-F238E27FC236}">
                  <a16:creationId xmlns:a16="http://schemas.microsoft.com/office/drawing/2014/main" id="{63440249-2E99-2F11-F97E-EE41DCEDC180}"/>
                </a:ext>
              </a:extLst>
            </p:cNvPr>
            <p:cNvSpPr txBox="1"/>
            <p:nvPr/>
          </p:nvSpPr>
          <p:spPr>
            <a:xfrm>
              <a:off x="5098511" y="3370979"/>
              <a:ext cx="489084" cy="86537"/>
            </a:xfrm>
            <a:prstGeom prst="rect">
              <a:avLst/>
            </a:prstGeom>
            <a:noFill/>
            <a:ln w="3175">
              <a:solidFill>
                <a:schemeClr val="bg2"/>
              </a:solidFill>
            </a:ln>
          </p:spPr>
          <p:txBody>
            <a:bodyPr wrap="square" lIns="0" tIns="0" rIns="0" bIns="0" rtlCol="0" anchor="ctr">
              <a:noAutofit/>
            </a:bodyPr>
            <a:lstStyle>
              <a:defPPr>
                <a:defRPr lang="en-US"/>
              </a:defPPr>
              <a:lvl1pPr>
                <a:defRPr sz="300">
                  <a:solidFill>
                    <a:schemeClr val="tx1">
                      <a:lumMod val="95000"/>
                      <a:lumOff val="5000"/>
                    </a:schemeClr>
                  </a:solidFill>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400" dirty="0">
                  <a:solidFill>
                    <a:schemeClr val="bg2"/>
                  </a:solidFill>
                </a:rPr>
                <a:t>81 Screen failures</a:t>
              </a:r>
            </a:p>
          </p:txBody>
        </p:sp>
        <p:sp>
          <p:nvSpPr>
            <p:cNvPr id="185" name="TextBox 8">
              <a:extLst>
                <a:ext uri="{FF2B5EF4-FFF2-40B4-BE49-F238E27FC236}">
                  <a16:creationId xmlns:a16="http://schemas.microsoft.com/office/drawing/2014/main" id="{A9A2F000-FA1B-842C-8DA2-C09C28F982B4}"/>
                </a:ext>
              </a:extLst>
            </p:cNvPr>
            <p:cNvSpPr txBox="1"/>
            <p:nvPr/>
          </p:nvSpPr>
          <p:spPr>
            <a:xfrm>
              <a:off x="4313423" y="3470369"/>
              <a:ext cx="614981" cy="79449"/>
            </a:xfrm>
            <a:prstGeom prst="rect">
              <a:avLst/>
            </a:prstGeom>
            <a:noFill/>
            <a:ln w="3175">
              <a:solidFill>
                <a:schemeClr val="accent1"/>
              </a:solidFill>
            </a:ln>
          </p:spPr>
          <p:txBody>
            <a:bodyPr wrap="square" lIns="0" tIns="0" rIns="0" bIns="0" rtlCol="0" anchor="ctr">
              <a:noAutofit/>
            </a:bodyPr>
            <a:lstStyle>
              <a:defPPr>
                <a:defRPr lang="en-US"/>
              </a:defPPr>
              <a:lvl1pPr algn="ctr">
                <a:defRPr sz="350">
                  <a:solidFill>
                    <a:schemeClr val="accent1"/>
                  </a:solidFill>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n-AU" sz="400"/>
                <a:t>Randomised Set  (n=83)</a:t>
              </a:r>
            </a:p>
          </p:txBody>
        </p:sp>
        <p:cxnSp>
          <p:nvCxnSpPr>
            <p:cNvPr id="186" name="Straight Arrow Connector 185">
              <a:extLst>
                <a:ext uri="{FF2B5EF4-FFF2-40B4-BE49-F238E27FC236}">
                  <a16:creationId xmlns:a16="http://schemas.microsoft.com/office/drawing/2014/main" id="{42F8C592-8875-FA92-C269-7751C0BDA3AF}"/>
                </a:ext>
              </a:extLst>
            </p:cNvPr>
            <p:cNvCxnSpPr>
              <a:cxnSpLocks/>
              <a:endCxn id="184" idx="1"/>
            </p:cNvCxnSpPr>
            <p:nvPr/>
          </p:nvCxnSpPr>
          <p:spPr>
            <a:xfrm>
              <a:off x="4620914" y="3414248"/>
              <a:ext cx="477597" cy="0"/>
            </a:xfrm>
            <a:prstGeom prst="straightConnector1">
              <a:avLst/>
            </a:prstGeom>
            <a:ln w="3175">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87" name="Straight Arrow Connector 186">
              <a:extLst>
                <a:ext uri="{FF2B5EF4-FFF2-40B4-BE49-F238E27FC236}">
                  <a16:creationId xmlns:a16="http://schemas.microsoft.com/office/drawing/2014/main" id="{6C26CCE8-5ECE-9FA8-7E03-CF8BE1550323}"/>
                </a:ext>
              </a:extLst>
            </p:cNvPr>
            <p:cNvCxnSpPr>
              <a:cxnSpLocks/>
              <a:stCxn id="181" idx="2"/>
              <a:endCxn id="179" idx="0"/>
            </p:cNvCxnSpPr>
            <p:nvPr/>
          </p:nvCxnSpPr>
          <p:spPr>
            <a:xfrm>
              <a:off x="4221239" y="3814875"/>
              <a:ext cx="0" cy="90251"/>
            </a:xfrm>
            <a:prstGeom prst="straightConnector1">
              <a:avLst/>
            </a:prstGeom>
            <a:ln w="3175">
              <a:tailEnd type="triangle" w="sm" len="sm"/>
            </a:ln>
          </p:spPr>
          <p:style>
            <a:lnRef idx="1">
              <a:schemeClr val="accent1"/>
            </a:lnRef>
            <a:fillRef idx="0">
              <a:schemeClr val="accent1"/>
            </a:fillRef>
            <a:effectRef idx="0">
              <a:schemeClr val="accent1"/>
            </a:effectRef>
            <a:fontRef idx="minor">
              <a:schemeClr val="tx1"/>
            </a:fontRef>
          </p:style>
        </p:cxnSp>
        <p:sp>
          <p:nvSpPr>
            <p:cNvPr id="188" name="TextBox 38">
              <a:extLst>
                <a:ext uri="{FF2B5EF4-FFF2-40B4-BE49-F238E27FC236}">
                  <a16:creationId xmlns:a16="http://schemas.microsoft.com/office/drawing/2014/main" id="{276F48B8-E5CD-2400-1967-9D76E08402CF}"/>
                </a:ext>
              </a:extLst>
            </p:cNvPr>
            <p:cNvSpPr txBox="1"/>
            <p:nvPr/>
          </p:nvSpPr>
          <p:spPr>
            <a:xfrm>
              <a:off x="3854334" y="4389599"/>
              <a:ext cx="733809" cy="138576"/>
            </a:xfrm>
            <a:prstGeom prst="rect">
              <a:avLst/>
            </a:prstGeom>
            <a:noFill/>
            <a:ln w="3175">
              <a:solidFill>
                <a:schemeClr val="accent1"/>
              </a:solidFill>
            </a:ln>
          </p:spPr>
          <p:txBody>
            <a:bodyPr wrap="square" lIns="0" tIns="0" rIns="0" bIns="0" rtlCol="0" anchor="ctr">
              <a:noAutofit/>
            </a:bodyPr>
            <a:lstStyle>
              <a:defPPr>
                <a:defRPr lang="en-US"/>
              </a:defPPr>
              <a:lvl1pPr algn="ctr">
                <a:defRPr sz="350">
                  <a:solidFill>
                    <a:schemeClr val="accent1"/>
                  </a:solidFill>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n-AU" sz="400" dirty="0"/>
                <a:t>Intended Titration Evaluable for Efficacy Set </a:t>
              </a:r>
              <a:r>
                <a:rPr lang="en-AU" sz="400" dirty="0" err="1"/>
                <a:t>Tricaprilin</a:t>
              </a:r>
              <a:r>
                <a:rPr lang="en-AU" sz="400" dirty="0"/>
                <a:t> (n=15)</a:t>
              </a:r>
            </a:p>
          </p:txBody>
        </p:sp>
        <p:cxnSp>
          <p:nvCxnSpPr>
            <p:cNvPr id="189" name="Straight Arrow Connector 188">
              <a:extLst>
                <a:ext uri="{FF2B5EF4-FFF2-40B4-BE49-F238E27FC236}">
                  <a16:creationId xmlns:a16="http://schemas.microsoft.com/office/drawing/2014/main" id="{8F0066DE-43A0-7F12-52BD-F96CA6D7A5C5}"/>
                </a:ext>
              </a:extLst>
            </p:cNvPr>
            <p:cNvCxnSpPr>
              <a:cxnSpLocks/>
              <a:stCxn id="190" idx="2"/>
              <a:endCxn id="191" idx="0"/>
            </p:cNvCxnSpPr>
            <p:nvPr/>
          </p:nvCxnSpPr>
          <p:spPr>
            <a:xfrm>
              <a:off x="5009844" y="4040189"/>
              <a:ext cx="0" cy="88535"/>
            </a:xfrm>
            <a:prstGeom prst="straightConnector1">
              <a:avLst/>
            </a:prstGeom>
            <a:ln w="3175">
              <a:tailEnd type="triangle" w="sm" len="sm"/>
            </a:ln>
          </p:spPr>
          <p:style>
            <a:lnRef idx="1">
              <a:schemeClr val="accent1"/>
            </a:lnRef>
            <a:fillRef idx="0">
              <a:schemeClr val="accent1"/>
            </a:fillRef>
            <a:effectRef idx="0">
              <a:schemeClr val="accent1"/>
            </a:effectRef>
            <a:fontRef idx="minor">
              <a:schemeClr val="tx1"/>
            </a:fontRef>
          </p:style>
        </p:cxnSp>
        <p:sp>
          <p:nvSpPr>
            <p:cNvPr id="190" name="TextBox 34">
              <a:extLst>
                <a:ext uri="{FF2B5EF4-FFF2-40B4-BE49-F238E27FC236}">
                  <a16:creationId xmlns:a16="http://schemas.microsoft.com/office/drawing/2014/main" id="{82F0E35C-C87E-B9D3-B93D-6FF505DCBC0A}"/>
                </a:ext>
              </a:extLst>
            </p:cNvPr>
            <p:cNvSpPr txBox="1"/>
            <p:nvPr/>
          </p:nvSpPr>
          <p:spPr>
            <a:xfrm>
              <a:off x="4642939" y="3905126"/>
              <a:ext cx="733809" cy="135063"/>
            </a:xfrm>
            <a:prstGeom prst="rect">
              <a:avLst/>
            </a:prstGeom>
            <a:noFill/>
            <a:ln w="3175">
              <a:solidFill>
                <a:schemeClr val="accent1"/>
              </a:solidFill>
            </a:ln>
          </p:spPr>
          <p:txBody>
            <a:bodyPr wrap="square" lIns="0" tIns="0" rIns="0" bIns="0" rtlCol="0" anchor="ctr">
              <a:noAutofit/>
            </a:bodyPr>
            <a:lstStyle>
              <a:defPPr>
                <a:defRPr lang="en-US"/>
              </a:defPPr>
              <a:lvl1pPr algn="ctr">
                <a:defRPr sz="350">
                  <a:solidFill>
                    <a:schemeClr val="accent1"/>
                  </a:solidFill>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n-AU" sz="400"/>
                <a:t>Full Analysis Set/Safety Set</a:t>
              </a:r>
            </a:p>
            <a:p>
              <a:r>
                <a:rPr lang="en-AU" sz="400"/>
                <a:t>Placebo (n=41))</a:t>
              </a:r>
            </a:p>
          </p:txBody>
        </p:sp>
        <p:sp>
          <p:nvSpPr>
            <p:cNvPr id="191" name="TextBox 38">
              <a:extLst>
                <a:ext uri="{FF2B5EF4-FFF2-40B4-BE49-F238E27FC236}">
                  <a16:creationId xmlns:a16="http://schemas.microsoft.com/office/drawing/2014/main" id="{8455F027-9F6B-3D73-F6C6-F89897609C89}"/>
                </a:ext>
              </a:extLst>
            </p:cNvPr>
            <p:cNvSpPr txBox="1"/>
            <p:nvPr/>
          </p:nvSpPr>
          <p:spPr>
            <a:xfrm>
              <a:off x="4642939" y="4128724"/>
              <a:ext cx="733809" cy="135063"/>
            </a:xfrm>
            <a:prstGeom prst="rect">
              <a:avLst/>
            </a:prstGeom>
            <a:noFill/>
            <a:ln w="3175">
              <a:solidFill>
                <a:schemeClr val="accent1"/>
              </a:solidFill>
            </a:ln>
          </p:spPr>
          <p:txBody>
            <a:bodyPr wrap="square" lIns="0" tIns="0" rIns="0" bIns="0" rtlCol="0" anchor="ctr">
              <a:noAutofit/>
            </a:bodyPr>
            <a:lstStyle>
              <a:defPPr>
                <a:defRPr lang="en-US"/>
              </a:defPPr>
              <a:lvl1pPr algn="ctr">
                <a:defRPr sz="350">
                  <a:solidFill>
                    <a:schemeClr val="accent1"/>
                  </a:solidFill>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n-AU" sz="400"/>
                <a:t>Evaluable for Efficacy Set</a:t>
              </a:r>
            </a:p>
            <a:p>
              <a:r>
                <a:rPr lang="en-AU" sz="400"/>
                <a:t>Placebo (n=31)</a:t>
              </a:r>
            </a:p>
          </p:txBody>
        </p:sp>
        <p:sp>
          <p:nvSpPr>
            <p:cNvPr id="192" name="TextBox 46">
              <a:extLst>
                <a:ext uri="{FF2B5EF4-FFF2-40B4-BE49-F238E27FC236}">
                  <a16:creationId xmlns:a16="http://schemas.microsoft.com/office/drawing/2014/main" id="{BFE4A6CB-DD6A-EAE6-5461-94151AAF7EB4}"/>
                </a:ext>
              </a:extLst>
            </p:cNvPr>
            <p:cNvSpPr txBox="1"/>
            <p:nvPr/>
          </p:nvSpPr>
          <p:spPr>
            <a:xfrm>
              <a:off x="4642939" y="3679812"/>
              <a:ext cx="733809" cy="135063"/>
            </a:xfrm>
            <a:prstGeom prst="rect">
              <a:avLst/>
            </a:prstGeom>
            <a:noFill/>
            <a:ln w="3175">
              <a:solidFill>
                <a:schemeClr val="accent1"/>
              </a:solidFill>
            </a:ln>
          </p:spPr>
          <p:txBody>
            <a:bodyPr wrap="square" lIns="0" tIns="0" rIns="0" bIns="0" rtlCol="0" anchor="ctr">
              <a:noAutofit/>
            </a:bodyPr>
            <a:lstStyle>
              <a:defPPr>
                <a:defRPr lang="en-US"/>
              </a:defPPr>
              <a:lvl1pPr algn="ctr">
                <a:defRPr sz="350">
                  <a:solidFill>
                    <a:schemeClr val="accent1"/>
                  </a:solidFill>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n-AU" sz="400"/>
                <a:t>Randomised Set</a:t>
              </a:r>
            </a:p>
            <a:p>
              <a:r>
                <a:rPr lang="en-AU" sz="400"/>
                <a:t>Placebo (n=42)</a:t>
              </a:r>
            </a:p>
          </p:txBody>
        </p:sp>
        <p:cxnSp>
          <p:nvCxnSpPr>
            <p:cNvPr id="193" name="Straight Arrow Connector 192">
              <a:extLst>
                <a:ext uri="{FF2B5EF4-FFF2-40B4-BE49-F238E27FC236}">
                  <a16:creationId xmlns:a16="http://schemas.microsoft.com/office/drawing/2014/main" id="{CE4977A1-2E42-1BA7-7CAA-93011177EF29}"/>
                </a:ext>
              </a:extLst>
            </p:cNvPr>
            <p:cNvCxnSpPr>
              <a:cxnSpLocks/>
              <a:stCxn id="192" idx="2"/>
              <a:endCxn id="190" idx="0"/>
            </p:cNvCxnSpPr>
            <p:nvPr/>
          </p:nvCxnSpPr>
          <p:spPr>
            <a:xfrm>
              <a:off x="5009844" y="3814875"/>
              <a:ext cx="0" cy="90251"/>
            </a:xfrm>
            <a:prstGeom prst="straightConnector1">
              <a:avLst/>
            </a:prstGeom>
            <a:ln w="3175">
              <a:tailEnd type="triangle" w="sm" len="sm"/>
            </a:ln>
          </p:spPr>
          <p:style>
            <a:lnRef idx="1">
              <a:schemeClr val="accent1"/>
            </a:lnRef>
            <a:fillRef idx="0">
              <a:schemeClr val="accent1"/>
            </a:fillRef>
            <a:effectRef idx="0">
              <a:schemeClr val="accent1"/>
            </a:effectRef>
            <a:fontRef idx="minor">
              <a:schemeClr val="tx1"/>
            </a:fontRef>
          </p:style>
        </p:cxnSp>
        <p:sp>
          <p:nvSpPr>
            <p:cNvPr id="194" name="TextBox 38">
              <a:extLst>
                <a:ext uri="{FF2B5EF4-FFF2-40B4-BE49-F238E27FC236}">
                  <a16:creationId xmlns:a16="http://schemas.microsoft.com/office/drawing/2014/main" id="{2A26FF1B-DA14-AD31-AE52-FF9F4A28CD51}"/>
                </a:ext>
              </a:extLst>
            </p:cNvPr>
            <p:cNvSpPr txBox="1"/>
            <p:nvPr/>
          </p:nvSpPr>
          <p:spPr>
            <a:xfrm>
              <a:off x="4642939" y="4393112"/>
              <a:ext cx="733809" cy="135063"/>
            </a:xfrm>
            <a:prstGeom prst="rect">
              <a:avLst/>
            </a:prstGeom>
            <a:noFill/>
            <a:ln w="3175">
              <a:solidFill>
                <a:schemeClr val="accent1"/>
              </a:solidFill>
            </a:ln>
          </p:spPr>
          <p:txBody>
            <a:bodyPr wrap="square" lIns="0" tIns="0" rIns="0" bIns="0" rtlCol="0" anchor="ctr">
              <a:noAutofit/>
            </a:bodyPr>
            <a:lstStyle>
              <a:defPPr>
                <a:defRPr lang="en-US"/>
              </a:defPPr>
              <a:lvl1pPr algn="ctr">
                <a:defRPr sz="350">
                  <a:solidFill>
                    <a:schemeClr val="accent1"/>
                  </a:solidFill>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n-AU" sz="400" dirty="0"/>
                <a:t>Intended Titration Evaluable for Efficacy Set Placebo (n=9)</a:t>
              </a:r>
            </a:p>
          </p:txBody>
        </p:sp>
        <p:cxnSp>
          <p:nvCxnSpPr>
            <p:cNvPr id="195" name="Straight Arrow Connector 194">
              <a:extLst>
                <a:ext uri="{FF2B5EF4-FFF2-40B4-BE49-F238E27FC236}">
                  <a16:creationId xmlns:a16="http://schemas.microsoft.com/office/drawing/2014/main" id="{2D2BEB81-7E2D-57E4-B682-333AB854816E}"/>
                </a:ext>
              </a:extLst>
            </p:cNvPr>
            <p:cNvCxnSpPr>
              <a:cxnSpLocks/>
              <a:stCxn id="191" idx="2"/>
              <a:endCxn id="194" idx="0"/>
            </p:cNvCxnSpPr>
            <p:nvPr/>
          </p:nvCxnSpPr>
          <p:spPr>
            <a:xfrm>
              <a:off x="5009844" y="4263787"/>
              <a:ext cx="0" cy="129325"/>
            </a:xfrm>
            <a:prstGeom prst="straightConnector1">
              <a:avLst/>
            </a:prstGeom>
            <a:ln w="3175">
              <a:tailEnd type="triangle" w="sm" len="sm"/>
            </a:ln>
          </p:spPr>
          <p:style>
            <a:lnRef idx="1">
              <a:schemeClr val="accent1"/>
            </a:lnRef>
            <a:fillRef idx="0">
              <a:schemeClr val="accent1"/>
            </a:fillRef>
            <a:effectRef idx="0">
              <a:schemeClr val="accent1"/>
            </a:effectRef>
            <a:fontRef idx="minor">
              <a:schemeClr val="tx1"/>
            </a:fontRef>
          </p:style>
        </p:cxnSp>
        <p:cxnSp>
          <p:nvCxnSpPr>
            <p:cNvPr id="196" name="Straight Arrow Connector 195">
              <a:extLst>
                <a:ext uri="{FF2B5EF4-FFF2-40B4-BE49-F238E27FC236}">
                  <a16:creationId xmlns:a16="http://schemas.microsoft.com/office/drawing/2014/main" id="{A05C2E9F-D8CD-784F-A384-D1BF944E72CF}"/>
                </a:ext>
              </a:extLst>
            </p:cNvPr>
            <p:cNvCxnSpPr>
              <a:cxnSpLocks/>
              <a:stCxn id="180" idx="2"/>
              <a:endCxn id="188" idx="0"/>
            </p:cNvCxnSpPr>
            <p:nvPr/>
          </p:nvCxnSpPr>
          <p:spPr>
            <a:xfrm>
              <a:off x="4221239" y="4263787"/>
              <a:ext cx="0" cy="125812"/>
            </a:xfrm>
            <a:prstGeom prst="straightConnector1">
              <a:avLst/>
            </a:prstGeom>
            <a:ln w="3175">
              <a:tailEnd type="triangle" w="sm" len="sm"/>
            </a:ln>
          </p:spPr>
          <p:style>
            <a:lnRef idx="1">
              <a:schemeClr val="accent1"/>
            </a:lnRef>
            <a:fillRef idx="0">
              <a:schemeClr val="accent1"/>
            </a:fillRef>
            <a:effectRef idx="0">
              <a:schemeClr val="accent1"/>
            </a:effectRef>
            <a:fontRef idx="minor">
              <a:schemeClr val="tx1"/>
            </a:fontRef>
          </p:style>
        </p:cxnSp>
        <p:sp>
          <p:nvSpPr>
            <p:cNvPr id="197" name="TextBox 30">
              <a:extLst>
                <a:ext uri="{FF2B5EF4-FFF2-40B4-BE49-F238E27FC236}">
                  <a16:creationId xmlns:a16="http://schemas.microsoft.com/office/drawing/2014/main" id="{BAEED874-1480-97A2-D6D1-BC9A4CD119EE}"/>
                </a:ext>
              </a:extLst>
            </p:cNvPr>
            <p:cNvSpPr txBox="1"/>
            <p:nvPr/>
          </p:nvSpPr>
          <p:spPr>
            <a:xfrm>
              <a:off x="5510136" y="3966646"/>
              <a:ext cx="486569" cy="223206"/>
            </a:xfrm>
            <a:prstGeom prst="rect">
              <a:avLst/>
            </a:prstGeom>
            <a:noFill/>
            <a:ln w="3175">
              <a:solidFill>
                <a:schemeClr val="bg2"/>
              </a:solidFill>
            </a:ln>
          </p:spPr>
          <p:txBody>
            <a:bodyPr wrap="square" lIns="19050" tIns="19050" rIns="19050" bIns="19050" rtlCol="0" anchor="ctr">
              <a:noAutofit/>
            </a:bodyPr>
            <a:lstStyle>
              <a:defPPr>
                <a:defRPr lang="en-US"/>
              </a:defPPr>
              <a:lvl1pPr>
                <a:defRPr sz="300">
                  <a:solidFill>
                    <a:schemeClr val="tx1">
                      <a:lumMod val="95000"/>
                      <a:lumOff val="5000"/>
                    </a:schemeClr>
                  </a:solidFill>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400">
                  <a:solidFill>
                    <a:schemeClr val="bg2"/>
                  </a:solidFill>
                </a:rPr>
                <a:t>10 excluded due to &lt;14/28 post-baseline diary entries</a:t>
              </a:r>
            </a:p>
          </p:txBody>
        </p:sp>
        <p:sp>
          <p:nvSpPr>
            <p:cNvPr id="198" name="TextBox 30">
              <a:extLst>
                <a:ext uri="{FF2B5EF4-FFF2-40B4-BE49-F238E27FC236}">
                  <a16:creationId xmlns:a16="http://schemas.microsoft.com/office/drawing/2014/main" id="{837FDA60-B912-FE5D-CDA0-DF55E10564E2}"/>
                </a:ext>
              </a:extLst>
            </p:cNvPr>
            <p:cNvSpPr txBox="1"/>
            <p:nvPr/>
          </p:nvSpPr>
          <p:spPr>
            <a:xfrm>
              <a:off x="5510136" y="4221738"/>
              <a:ext cx="486569" cy="287337"/>
            </a:xfrm>
            <a:prstGeom prst="rect">
              <a:avLst/>
            </a:prstGeom>
            <a:noFill/>
            <a:ln w="3175">
              <a:solidFill>
                <a:schemeClr val="bg2"/>
              </a:solidFill>
            </a:ln>
          </p:spPr>
          <p:txBody>
            <a:bodyPr wrap="square" lIns="19050" tIns="19050" rIns="19050" bIns="19050" rtlCol="0" anchor="ctr">
              <a:noAutofit/>
            </a:bodyPr>
            <a:lstStyle>
              <a:defPPr>
                <a:defRPr lang="en-US"/>
              </a:defPPr>
              <a:lvl1pPr>
                <a:defRPr sz="300">
                  <a:solidFill>
                    <a:schemeClr val="tx1">
                      <a:lumMod val="95000"/>
                      <a:lumOff val="5000"/>
                    </a:schemeClr>
                  </a:solidFill>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400" dirty="0">
                  <a:solidFill>
                    <a:schemeClr val="bg2"/>
                  </a:solidFill>
                </a:rPr>
                <a:t>22 excluded </a:t>
              </a:r>
              <a:r>
                <a:rPr lang="en-AU" sz="400">
                  <a:solidFill>
                    <a:schemeClr val="bg2"/>
                  </a:solidFill>
                </a:rPr>
                <a:t>due to &lt;21 day</a:t>
              </a:r>
              <a:r>
                <a:rPr lang="en-AU" sz="400" dirty="0">
                  <a:solidFill>
                    <a:schemeClr val="bg2"/>
                  </a:solidFill>
                </a:rPr>
                <a:t> titration and/or &lt;40 g </a:t>
              </a:r>
              <a:r>
                <a:rPr lang="en-AU" sz="400">
                  <a:solidFill>
                    <a:schemeClr val="bg2"/>
                  </a:solidFill>
                </a:rPr>
                <a:t>maximum daily dose</a:t>
              </a:r>
              <a:endParaRPr lang="en-AU" sz="400" dirty="0">
                <a:solidFill>
                  <a:schemeClr val="bg2"/>
                </a:solidFill>
              </a:endParaRPr>
            </a:p>
          </p:txBody>
        </p:sp>
        <p:sp>
          <p:nvSpPr>
            <p:cNvPr id="199" name="TextBox 53">
              <a:extLst>
                <a:ext uri="{FF2B5EF4-FFF2-40B4-BE49-F238E27FC236}">
                  <a16:creationId xmlns:a16="http://schemas.microsoft.com/office/drawing/2014/main" id="{4CF7AEFA-31C3-9AAB-75DE-805109DB5471}"/>
                </a:ext>
              </a:extLst>
            </p:cNvPr>
            <p:cNvSpPr txBox="1"/>
            <p:nvPr/>
          </p:nvSpPr>
          <p:spPr>
            <a:xfrm>
              <a:off x="5510136" y="3777044"/>
              <a:ext cx="486569" cy="148704"/>
            </a:xfrm>
            <a:prstGeom prst="rect">
              <a:avLst/>
            </a:prstGeom>
            <a:noFill/>
            <a:ln w="3175">
              <a:solidFill>
                <a:schemeClr val="bg2"/>
              </a:solidFill>
            </a:ln>
          </p:spPr>
          <p:txBody>
            <a:bodyPr wrap="square" lIns="19050" tIns="19050" rIns="19050" bIns="19050" rtlCol="0" anchor="ctr">
              <a:noAutofit/>
            </a:bodyPr>
            <a:lstStyle>
              <a:defPPr>
                <a:defRPr lang="en-US"/>
              </a:defPPr>
              <a:lvl1pPr>
                <a:defRPr sz="300">
                  <a:solidFill>
                    <a:schemeClr val="tx1">
                      <a:lumMod val="95000"/>
                      <a:lumOff val="5000"/>
                    </a:schemeClr>
                  </a:solidFill>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400">
                  <a:solidFill>
                    <a:schemeClr val="bg2"/>
                  </a:solidFill>
                </a:rPr>
                <a:t>1 subject not dosed</a:t>
              </a:r>
            </a:p>
          </p:txBody>
        </p:sp>
        <p:cxnSp>
          <p:nvCxnSpPr>
            <p:cNvPr id="200" name="Straight Arrow Connector 199">
              <a:extLst>
                <a:ext uri="{FF2B5EF4-FFF2-40B4-BE49-F238E27FC236}">
                  <a16:creationId xmlns:a16="http://schemas.microsoft.com/office/drawing/2014/main" id="{0BCFDDB6-30BD-9562-31FD-C8DF345872F3}"/>
                </a:ext>
              </a:extLst>
            </p:cNvPr>
            <p:cNvCxnSpPr>
              <a:cxnSpLocks/>
            </p:cNvCxnSpPr>
            <p:nvPr/>
          </p:nvCxnSpPr>
          <p:spPr>
            <a:xfrm flipH="1">
              <a:off x="3716797" y="3862150"/>
              <a:ext cx="500291" cy="0"/>
            </a:xfrm>
            <a:prstGeom prst="straightConnector1">
              <a:avLst/>
            </a:prstGeom>
            <a:ln w="3175">
              <a:tailEnd type="triangle" w="sm" len="sm"/>
            </a:ln>
          </p:spPr>
          <p:style>
            <a:lnRef idx="1">
              <a:schemeClr val="accent1"/>
            </a:lnRef>
            <a:fillRef idx="0">
              <a:schemeClr val="accent1"/>
            </a:fillRef>
            <a:effectRef idx="0">
              <a:schemeClr val="accent1"/>
            </a:effectRef>
            <a:fontRef idx="minor">
              <a:schemeClr val="tx1"/>
            </a:fontRef>
          </p:style>
        </p:cxnSp>
        <p:cxnSp>
          <p:nvCxnSpPr>
            <p:cNvPr id="201" name="Straight Arrow Connector 200">
              <a:extLst>
                <a:ext uri="{FF2B5EF4-FFF2-40B4-BE49-F238E27FC236}">
                  <a16:creationId xmlns:a16="http://schemas.microsoft.com/office/drawing/2014/main" id="{1BB69C55-E28C-A3FD-F9B7-A020F14DE64D}"/>
                </a:ext>
              </a:extLst>
            </p:cNvPr>
            <p:cNvCxnSpPr>
              <a:cxnSpLocks/>
            </p:cNvCxnSpPr>
            <p:nvPr/>
          </p:nvCxnSpPr>
          <p:spPr>
            <a:xfrm flipH="1">
              <a:off x="3716797" y="4068691"/>
              <a:ext cx="500291" cy="0"/>
            </a:xfrm>
            <a:prstGeom prst="straightConnector1">
              <a:avLst/>
            </a:prstGeom>
            <a:ln w="3175">
              <a:tailEnd type="triangle" w="sm" len="sm"/>
            </a:ln>
          </p:spPr>
          <p:style>
            <a:lnRef idx="1">
              <a:schemeClr val="accent1"/>
            </a:lnRef>
            <a:fillRef idx="0">
              <a:schemeClr val="accent1"/>
            </a:fillRef>
            <a:effectRef idx="0">
              <a:schemeClr val="accent1"/>
            </a:effectRef>
            <a:fontRef idx="minor">
              <a:schemeClr val="tx1"/>
            </a:fontRef>
          </p:style>
        </p:cxnSp>
        <p:cxnSp>
          <p:nvCxnSpPr>
            <p:cNvPr id="202" name="Straight Arrow Connector 201">
              <a:extLst>
                <a:ext uri="{FF2B5EF4-FFF2-40B4-BE49-F238E27FC236}">
                  <a16:creationId xmlns:a16="http://schemas.microsoft.com/office/drawing/2014/main" id="{58AF858A-DADB-BF3A-3E8E-DCC3A5F4CFAA}"/>
                </a:ext>
              </a:extLst>
            </p:cNvPr>
            <p:cNvCxnSpPr>
              <a:cxnSpLocks/>
            </p:cNvCxnSpPr>
            <p:nvPr/>
          </p:nvCxnSpPr>
          <p:spPr>
            <a:xfrm flipH="1">
              <a:off x="3716797" y="4318108"/>
              <a:ext cx="500291" cy="0"/>
            </a:xfrm>
            <a:prstGeom prst="straightConnector1">
              <a:avLst/>
            </a:prstGeom>
            <a:ln w="3175">
              <a:tailEnd type="triangle" w="sm" len="sm"/>
            </a:ln>
          </p:spPr>
          <p:style>
            <a:lnRef idx="1">
              <a:schemeClr val="accent1"/>
            </a:lnRef>
            <a:fillRef idx="0">
              <a:schemeClr val="accent1"/>
            </a:fillRef>
            <a:effectRef idx="0">
              <a:schemeClr val="accent1"/>
            </a:effectRef>
            <a:fontRef idx="minor">
              <a:schemeClr val="tx1"/>
            </a:fontRef>
          </p:style>
        </p:cxnSp>
        <p:cxnSp>
          <p:nvCxnSpPr>
            <p:cNvPr id="203" name="Straight Arrow Connector 202">
              <a:extLst>
                <a:ext uri="{FF2B5EF4-FFF2-40B4-BE49-F238E27FC236}">
                  <a16:creationId xmlns:a16="http://schemas.microsoft.com/office/drawing/2014/main" id="{80C97857-3492-DFE0-28C2-4309E0D5862A}"/>
                </a:ext>
              </a:extLst>
            </p:cNvPr>
            <p:cNvCxnSpPr>
              <a:cxnSpLocks/>
            </p:cNvCxnSpPr>
            <p:nvPr/>
          </p:nvCxnSpPr>
          <p:spPr>
            <a:xfrm rot="10800000" flipH="1">
              <a:off x="5009844" y="3844253"/>
              <a:ext cx="500291" cy="0"/>
            </a:xfrm>
            <a:prstGeom prst="straightConnector1">
              <a:avLst/>
            </a:prstGeom>
            <a:ln w="3175">
              <a:tailEnd type="triangle" w="sm" len="sm"/>
            </a:ln>
          </p:spPr>
          <p:style>
            <a:lnRef idx="1">
              <a:schemeClr val="accent1"/>
            </a:lnRef>
            <a:fillRef idx="0">
              <a:schemeClr val="accent1"/>
            </a:fillRef>
            <a:effectRef idx="0">
              <a:schemeClr val="accent1"/>
            </a:effectRef>
            <a:fontRef idx="minor">
              <a:schemeClr val="tx1"/>
            </a:fontRef>
          </p:style>
        </p:cxnSp>
        <p:cxnSp>
          <p:nvCxnSpPr>
            <p:cNvPr id="204" name="Straight Arrow Connector 203">
              <a:extLst>
                <a:ext uri="{FF2B5EF4-FFF2-40B4-BE49-F238E27FC236}">
                  <a16:creationId xmlns:a16="http://schemas.microsoft.com/office/drawing/2014/main" id="{C8245331-989D-F056-A093-C4D3F5428A2E}"/>
                </a:ext>
              </a:extLst>
            </p:cNvPr>
            <p:cNvCxnSpPr>
              <a:cxnSpLocks/>
            </p:cNvCxnSpPr>
            <p:nvPr/>
          </p:nvCxnSpPr>
          <p:spPr>
            <a:xfrm rot="10800000" flipH="1">
              <a:off x="5009844" y="4068691"/>
              <a:ext cx="500291" cy="0"/>
            </a:xfrm>
            <a:prstGeom prst="straightConnector1">
              <a:avLst/>
            </a:prstGeom>
            <a:ln w="3175">
              <a:tailEnd type="triangle" w="sm" len="sm"/>
            </a:ln>
          </p:spPr>
          <p:style>
            <a:lnRef idx="1">
              <a:schemeClr val="accent1"/>
            </a:lnRef>
            <a:fillRef idx="0">
              <a:schemeClr val="accent1"/>
            </a:fillRef>
            <a:effectRef idx="0">
              <a:schemeClr val="accent1"/>
            </a:effectRef>
            <a:fontRef idx="minor">
              <a:schemeClr val="tx1"/>
            </a:fontRef>
          </p:style>
        </p:cxnSp>
        <p:cxnSp>
          <p:nvCxnSpPr>
            <p:cNvPr id="205" name="Straight Arrow Connector 204">
              <a:extLst>
                <a:ext uri="{FF2B5EF4-FFF2-40B4-BE49-F238E27FC236}">
                  <a16:creationId xmlns:a16="http://schemas.microsoft.com/office/drawing/2014/main" id="{677F27B4-D4E4-2DE7-AA1E-81EABA1438DD}"/>
                </a:ext>
              </a:extLst>
            </p:cNvPr>
            <p:cNvCxnSpPr>
              <a:cxnSpLocks/>
            </p:cNvCxnSpPr>
            <p:nvPr/>
          </p:nvCxnSpPr>
          <p:spPr>
            <a:xfrm flipV="1">
              <a:off x="5009844" y="4327533"/>
              <a:ext cx="500291" cy="345"/>
            </a:xfrm>
            <a:prstGeom prst="straightConnector1">
              <a:avLst/>
            </a:prstGeom>
            <a:ln w="3175">
              <a:tailEnd type="triangle" w="sm" len="sm"/>
            </a:ln>
          </p:spPr>
          <p:style>
            <a:lnRef idx="1">
              <a:schemeClr val="accent1"/>
            </a:lnRef>
            <a:fillRef idx="0">
              <a:schemeClr val="accent1"/>
            </a:fillRef>
            <a:effectRef idx="0">
              <a:schemeClr val="accent1"/>
            </a:effectRef>
            <a:fontRef idx="minor">
              <a:schemeClr val="tx1"/>
            </a:fontRef>
          </p:style>
        </p:cxnSp>
        <p:sp>
          <p:nvSpPr>
            <p:cNvPr id="216" name="Freeform: Shape 9">
              <a:extLst>
                <a:ext uri="{FF2B5EF4-FFF2-40B4-BE49-F238E27FC236}">
                  <a16:creationId xmlns:a16="http://schemas.microsoft.com/office/drawing/2014/main" id="{4C259F19-BE25-3420-58AE-C5082AF483BE}"/>
                </a:ext>
              </a:extLst>
            </p:cNvPr>
            <p:cNvSpPr/>
            <p:nvPr/>
          </p:nvSpPr>
          <p:spPr>
            <a:xfrm flipH="1">
              <a:off x="3237169" y="1529566"/>
              <a:ext cx="73429" cy="73429"/>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217" name="Freeform: Shape 9">
              <a:extLst>
                <a:ext uri="{FF2B5EF4-FFF2-40B4-BE49-F238E27FC236}">
                  <a16:creationId xmlns:a16="http://schemas.microsoft.com/office/drawing/2014/main" id="{1E32A40F-3223-43B6-6907-D3A1047A7DA9}"/>
                </a:ext>
              </a:extLst>
            </p:cNvPr>
            <p:cNvSpPr/>
            <p:nvPr/>
          </p:nvSpPr>
          <p:spPr>
            <a:xfrm flipH="1">
              <a:off x="3237169" y="1677562"/>
              <a:ext cx="73429" cy="73429"/>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218" name="Freeform: Shape 9">
              <a:extLst>
                <a:ext uri="{FF2B5EF4-FFF2-40B4-BE49-F238E27FC236}">
                  <a16:creationId xmlns:a16="http://schemas.microsoft.com/office/drawing/2014/main" id="{69FF59A9-497B-615B-E94C-40B5E6A0E55E}"/>
                </a:ext>
              </a:extLst>
            </p:cNvPr>
            <p:cNvSpPr/>
            <p:nvPr/>
          </p:nvSpPr>
          <p:spPr>
            <a:xfrm flipH="1">
              <a:off x="3237169" y="1824571"/>
              <a:ext cx="73429" cy="73429"/>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219" name="Freeform: Shape 9">
              <a:extLst>
                <a:ext uri="{FF2B5EF4-FFF2-40B4-BE49-F238E27FC236}">
                  <a16:creationId xmlns:a16="http://schemas.microsoft.com/office/drawing/2014/main" id="{5E96E087-9C52-BC52-7C23-A1F943C7505F}"/>
                </a:ext>
              </a:extLst>
            </p:cNvPr>
            <p:cNvSpPr/>
            <p:nvPr/>
          </p:nvSpPr>
          <p:spPr>
            <a:xfrm flipH="1">
              <a:off x="3237169" y="2011507"/>
              <a:ext cx="73429" cy="73429"/>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220" name="Freeform: Shape 9">
              <a:extLst>
                <a:ext uri="{FF2B5EF4-FFF2-40B4-BE49-F238E27FC236}">
                  <a16:creationId xmlns:a16="http://schemas.microsoft.com/office/drawing/2014/main" id="{E1D230F6-D25B-FC2F-AF36-D2D0E4599EA3}"/>
                </a:ext>
              </a:extLst>
            </p:cNvPr>
            <p:cNvSpPr/>
            <p:nvPr/>
          </p:nvSpPr>
          <p:spPr>
            <a:xfrm flipH="1">
              <a:off x="3237169" y="2321553"/>
              <a:ext cx="73429" cy="73429"/>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grpSp>
      <p:sp>
        <p:nvSpPr>
          <p:cNvPr id="4" name="Rectangle 3">
            <a:extLst>
              <a:ext uri="{FF2B5EF4-FFF2-40B4-BE49-F238E27FC236}">
                <a16:creationId xmlns:a16="http://schemas.microsoft.com/office/drawing/2014/main" id="{03313362-B981-8F74-D3C3-08D380FB5DD5}"/>
              </a:ext>
            </a:extLst>
          </p:cNvPr>
          <p:cNvSpPr/>
          <p:nvPr/>
        </p:nvSpPr>
        <p:spPr>
          <a:xfrm>
            <a:off x="9730465" y="6048046"/>
            <a:ext cx="2288498" cy="1523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7432" rIns="45720" bIns="27432" numCol="1" spcCol="0" rtlCol="0" fromWordArt="0" anchor="ctr" anchorCtr="0" forceAA="0" compatLnSpc="1">
            <a:prstTxWarp prst="textNoShape">
              <a:avLst/>
            </a:prstTxWarp>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51A0D2"/>
                </a:solidFill>
                <a:effectLst/>
                <a:uLnTx/>
                <a:uFillTx/>
                <a:latin typeface="Calibri"/>
                <a:ea typeface="+mn-ea"/>
                <a:cs typeface="+mn-cs"/>
              </a:rPr>
              <a:t>AFFILIATIONS</a:t>
            </a:r>
          </a:p>
        </p:txBody>
      </p:sp>
      <p:sp>
        <p:nvSpPr>
          <p:cNvPr id="5" name="Rectangle 4">
            <a:extLst>
              <a:ext uri="{FF2B5EF4-FFF2-40B4-BE49-F238E27FC236}">
                <a16:creationId xmlns:a16="http://schemas.microsoft.com/office/drawing/2014/main" id="{7DFE8E2F-888D-BCB0-732C-7C5CCF0B5257}"/>
              </a:ext>
            </a:extLst>
          </p:cNvPr>
          <p:cNvSpPr/>
          <p:nvPr/>
        </p:nvSpPr>
        <p:spPr>
          <a:xfrm>
            <a:off x="9759950" y="6172763"/>
            <a:ext cx="2232025" cy="88486"/>
          </a:xfrm>
          <a:prstGeom prst="rect">
            <a:avLst/>
          </a:prstGeom>
          <a:ln w="3175">
            <a:solidFill>
              <a:schemeClr val="accent1">
                <a:lumMod val="20000"/>
                <a:lumOff val="80000"/>
              </a:schemeClr>
            </a:solidFill>
          </a:ln>
        </p:spPr>
        <p:txBody>
          <a:bodyPr wrap="square" lIns="34290" tIns="34290" rIns="34290" bIns="0">
            <a:spAutoFit/>
          </a:bodyPr>
          <a:lstStyle/>
          <a:p>
            <a:pPr marL="57150" indent="-57150">
              <a:spcBef>
                <a:spcPts val="100"/>
              </a:spcBef>
              <a:buFont typeface="+mj-lt"/>
              <a:buAutoNum type="arabicPeriod"/>
            </a:pPr>
            <a:r>
              <a:rPr lang="en-US" sz="350" i="1" dirty="0" err="1">
                <a:solidFill>
                  <a:schemeClr val="bg2"/>
                </a:solidFill>
                <a:latin typeface="Calibri" panose="020F0502020204030204" pitchFamily="34" charset="0"/>
              </a:rPr>
              <a:t>Cerecin</a:t>
            </a:r>
            <a:r>
              <a:rPr lang="en-US" sz="350" i="1" dirty="0">
                <a:solidFill>
                  <a:schemeClr val="bg2"/>
                </a:solidFill>
                <a:latin typeface="Calibri" panose="020F0502020204030204" pitchFamily="34" charset="0"/>
              </a:rPr>
              <a:t> Australia Pty Ltd</a:t>
            </a:r>
          </a:p>
        </p:txBody>
      </p:sp>
    </p:spTree>
    <p:extLst>
      <p:ext uri="{BB962C8B-B14F-4D97-AF65-F5344CB8AC3E}">
        <p14:creationId xmlns:p14="http://schemas.microsoft.com/office/powerpoint/2010/main" val="984567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7461F9A5-7680-FD80-E11C-D3BAD27DB159}"/>
              </a:ext>
            </a:extLst>
          </p:cNvPr>
          <p:cNvSpPr>
            <a:spLocks noGrp="1"/>
          </p:cNvSpPr>
          <p:nvPr>
            <p:ph type="title"/>
          </p:nvPr>
        </p:nvSpPr>
        <p:spPr>
          <a:xfrm>
            <a:off x="601342" y="266701"/>
            <a:ext cx="11003282" cy="810661"/>
          </a:xfrm>
        </p:spPr>
        <p:txBody>
          <a:bodyPr/>
          <a:lstStyle/>
          <a:p>
            <a:r>
              <a:rPr lang="en-US" dirty="0">
                <a:solidFill>
                  <a:schemeClr val="bg2"/>
                </a:solidFill>
              </a:rPr>
              <a:t>RESULTS</a:t>
            </a:r>
            <a:br>
              <a:rPr lang="en-US" dirty="0"/>
            </a:br>
            <a:r>
              <a:rPr lang="en-US" sz="2000" dirty="0"/>
              <a:t>Efficacy Analysis: Post-hoc exploration of the data</a:t>
            </a:r>
            <a:endParaRPr lang="en-US" dirty="0"/>
          </a:p>
        </p:txBody>
      </p:sp>
      <p:pic>
        <p:nvPicPr>
          <p:cNvPr id="2" name="Picture 1">
            <a:extLst>
              <a:ext uri="{FF2B5EF4-FFF2-40B4-BE49-F238E27FC236}">
                <a16:creationId xmlns:a16="http://schemas.microsoft.com/office/drawing/2014/main" id="{ACD41F43-018A-ECD3-DA1B-BB8701F8582E}"/>
              </a:ext>
            </a:extLst>
          </p:cNvPr>
          <p:cNvPicPr>
            <a:picLocks noChangeAspect="1"/>
          </p:cNvPicPr>
          <p:nvPr/>
        </p:nvPicPr>
        <p:blipFill>
          <a:blip r:embed="rId3"/>
          <a:stretch>
            <a:fillRect/>
          </a:stretch>
        </p:blipFill>
        <p:spPr>
          <a:xfrm>
            <a:off x="601342" y="1236043"/>
            <a:ext cx="3747885" cy="3287618"/>
          </a:xfrm>
          <a:prstGeom prst="rect">
            <a:avLst/>
          </a:prstGeom>
        </p:spPr>
      </p:pic>
      <p:pic>
        <p:nvPicPr>
          <p:cNvPr id="3" name="Picture 2">
            <a:extLst>
              <a:ext uri="{FF2B5EF4-FFF2-40B4-BE49-F238E27FC236}">
                <a16:creationId xmlns:a16="http://schemas.microsoft.com/office/drawing/2014/main" id="{82226836-89B4-DED3-B449-3803AB489C59}"/>
              </a:ext>
            </a:extLst>
          </p:cNvPr>
          <p:cNvPicPr>
            <a:picLocks noChangeAspect="1"/>
          </p:cNvPicPr>
          <p:nvPr/>
        </p:nvPicPr>
        <p:blipFill>
          <a:blip r:embed="rId4"/>
          <a:stretch>
            <a:fillRect/>
          </a:stretch>
        </p:blipFill>
        <p:spPr>
          <a:xfrm>
            <a:off x="6130041" y="1236043"/>
            <a:ext cx="3747885" cy="3287618"/>
          </a:xfrm>
          <a:prstGeom prst="rect">
            <a:avLst/>
          </a:prstGeom>
        </p:spPr>
      </p:pic>
      <p:sp>
        <p:nvSpPr>
          <p:cNvPr id="4" name="TextBox 3">
            <a:extLst>
              <a:ext uri="{FF2B5EF4-FFF2-40B4-BE49-F238E27FC236}">
                <a16:creationId xmlns:a16="http://schemas.microsoft.com/office/drawing/2014/main" id="{27F8AE0C-B611-1A14-89E8-862DE18C05F7}"/>
              </a:ext>
            </a:extLst>
          </p:cNvPr>
          <p:cNvSpPr txBox="1"/>
          <p:nvPr/>
        </p:nvSpPr>
        <p:spPr>
          <a:xfrm>
            <a:off x="579228" y="4595138"/>
            <a:ext cx="10355416" cy="738664"/>
          </a:xfrm>
          <a:prstGeom prst="rect">
            <a:avLst/>
          </a:prstGeom>
          <a:noFill/>
        </p:spPr>
        <p:txBody>
          <a:bodyPr wrap="square" rtlCol="0">
            <a:spAutoFit/>
          </a:bodyPr>
          <a:lstStyle/>
          <a:p>
            <a:r>
              <a:rPr lang="en-US" sz="1400" dirty="0">
                <a:solidFill>
                  <a:schemeClr val="bg1">
                    <a:lumMod val="50000"/>
                  </a:schemeClr>
                </a:solidFill>
              </a:rPr>
              <a:t>Post-hoc exploration of the data highlights the impact of participants who did not have between 4-24 MHDs in the baseline measurement period. Repeating the primary endpoint excluding participants who did not have 4-24 MHDs</a:t>
            </a:r>
            <a:br>
              <a:rPr lang="en-US" sz="1400" dirty="0">
                <a:solidFill>
                  <a:schemeClr val="bg1">
                    <a:lumMod val="50000"/>
                  </a:schemeClr>
                </a:solidFill>
              </a:rPr>
            </a:br>
            <a:r>
              <a:rPr lang="en-US" sz="1400" dirty="0">
                <a:solidFill>
                  <a:schemeClr val="bg1">
                    <a:lumMod val="50000"/>
                  </a:schemeClr>
                </a:solidFill>
              </a:rPr>
              <a:t>gives the following results:</a:t>
            </a:r>
          </a:p>
        </p:txBody>
      </p:sp>
      <p:cxnSp>
        <p:nvCxnSpPr>
          <p:cNvPr id="7" name="Straight Arrow Connector 6">
            <a:extLst>
              <a:ext uri="{FF2B5EF4-FFF2-40B4-BE49-F238E27FC236}">
                <a16:creationId xmlns:a16="http://schemas.microsoft.com/office/drawing/2014/main" id="{B2411E60-2E72-2BC6-E40F-0989379ED012}"/>
              </a:ext>
            </a:extLst>
          </p:cNvPr>
          <p:cNvCxnSpPr/>
          <p:nvPr/>
        </p:nvCxnSpPr>
        <p:spPr>
          <a:xfrm>
            <a:off x="9410445" y="4042211"/>
            <a:ext cx="612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A9D43427-125A-04D2-1BE6-259FA56829E7}"/>
              </a:ext>
            </a:extLst>
          </p:cNvPr>
          <p:cNvSpPr txBox="1"/>
          <p:nvPr/>
        </p:nvSpPr>
        <p:spPr>
          <a:xfrm>
            <a:off x="9999271" y="3451404"/>
            <a:ext cx="1870745" cy="738664"/>
          </a:xfrm>
          <a:prstGeom prst="rect">
            <a:avLst/>
          </a:prstGeom>
          <a:noFill/>
        </p:spPr>
        <p:txBody>
          <a:bodyPr wrap="square" rtlCol="0">
            <a:spAutoFit/>
          </a:bodyPr>
          <a:lstStyle/>
          <a:p>
            <a:r>
              <a:rPr lang="en-US" sz="1400" dirty="0">
                <a:solidFill>
                  <a:schemeClr val="bg1">
                    <a:lumMod val="50000"/>
                  </a:schemeClr>
                </a:solidFill>
              </a:rPr>
              <a:t>Participant had 26 MHDs in baseline measurement period</a:t>
            </a:r>
          </a:p>
        </p:txBody>
      </p:sp>
      <p:cxnSp>
        <p:nvCxnSpPr>
          <p:cNvPr id="9" name="Straight Arrow Connector 8">
            <a:extLst>
              <a:ext uri="{FF2B5EF4-FFF2-40B4-BE49-F238E27FC236}">
                <a16:creationId xmlns:a16="http://schemas.microsoft.com/office/drawing/2014/main" id="{8A534B09-0CBE-9A06-A6FA-747FF80A8FB6}"/>
              </a:ext>
            </a:extLst>
          </p:cNvPr>
          <p:cNvCxnSpPr/>
          <p:nvPr/>
        </p:nvCxnSpPr>
        <p:spPr>
          <a:xfrm>
            <a:off x="3910694" y="2195378"/>
            <a:ext cx="540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7EA9860-1567-7B7F-86E8-B85BBEB9400C}"/>
              </a:ext>
            </a:extLst>
          </p:cNvPr>
          <p:cNvSpPr txBox="1"/>
          <p:nvPr/>
        </p:nvSpPr>
        <p:spPr>
          <a:xfrm>
            <a:off x="4451631" y="2047785"/>
            <a:ext cx="1495979" cy="954107"/>
          </a:xfrm>
          <a:prstGeom prst="rect">
            <a:avLst/>
          </a:prstGeom>
          <a:noFill/>
        </p:spPr>
        <p:txBody>
          <a:bodyPr wrap="square" rtlCol="0">
            <a:spAutoFit/>
          </a:bodyPr>
          <a:lstStyle/>
          <a:p>
            <a:r>
              <a:rPr lang="en-US" sz="1400" dirty="0">
                <a:solidFill>
                  <a:schemeClr val="bg1">
                    <a:lumMod val="50000"/>
                  </a:schemeClr>
                </a:solidFill>
              </a:rPr>
              <a:t>Participant had 2 MHDs in baseline measurement period</a:t>
            </a:r>
          </a:p>
        </p:txBody>
      </p:sp>
      <p:graphicFrame>
        <p:nvGraphicFramePr>
          <p:cNvPr id="11" name="Table 10">
            <a:extLst>
              <a:ext uri="{FF2B5EF4-FFF2-40B4-BE49-F238E27FC236}">
                <a16:creationId xmlns:a16="http://schemas.microsoft.com/office/drawing/2014/main" id="{B4D865FA-F58F-C212-8A17-AECE269BF482}"/>
              </a:ext>
            </a:extLst>
          </p:cNvPr>
          <p:cNvGraphicFramePr>
            <a:graphicFrameLocks noGrp="1"/>
          </p:cNvGraphicFramePr>
          <p:nvPr>
            <p:extLst>
              <p:ext uri="{D42A27DB-BD31-4B8C-83A1-F6EECF244321}">
                <p14:modId xmlns:p14="http://schemas.microsoft.com/office/powerpoint/2010/main" val="4069835562"/>
              </p:ext>
            </p:extLst>
          </p:nvPr>
        </p:nvGraphicFramePr>
        <p:xfrm>
          <a:off x="2793389" y="5227293"/>
          <a:ext cx="4259095" cy="1590040"/>
        </p:xfrm>
        <a:graphic>
          <a:graphicData uri="http://schemas.openxmlformats.org/drawingml/2006/table">
            <a:tbl>
              <a:tblPr firstRow="1" bandRow="1">
                <a:tableStyleId>{5C22544A-7EE6-4342-B048-85BDC9FD1C3A}</a:tableStyleId>
              </a:tblPr>
              <a:tblGrid>
                <a:gridCol w="1503863">
                  <a:extLst>
                    <a:ext uri="{9D8B030D-6E8A-4147-A177-3AD203B41FA5}">
                      <a16:colId xmlns:a16="http://schemas.microsoft.com/office/drawing/2014/main" val="132554597"/>
                    </a:ext>
                  </a:extLst>
                </a:gridCol>
                <a:gridCol w="986590">
                  <a:extLst>
                    <a:ext uri="{9D8B030D-6E8A-4147-A177-3AD203B41FA5}">
                      <a16:colId xmlns:a16="http://schemas.microsoft.com/office/drawing/2014/main" val="3726281272"/>
                    </a:ext>
                  </a:extLst>
                </a:gridCol>
                <a:gridCol w="421105">
                  <a:extLst>
                    <a:ext uri="{9D8B030D-6E8A-4147-A177-3AD203B41FA5}">
                      <a16:colId xmlns:a16="http://schemas.microsoft.com/office/drawing/2014/main" val="2425732123"/>
                    </a:ext>
                  </a:extLst>
                </a:gridCol>
                <a:gridCol w="1347537">
                  <a:extLst>
                    <a:ext uri="{9D8B030D-6E8A-4147-A177-3AD203B41FA5}">
                      <a16:colId xmlns:a16="http://schemas.microsoft.com/office/drawing/2014/main" val="534928961"/>
                    </a:ext>
                  </a:extLst>
                </a:gridCol>
              </a:tblGrid>
              <a:tr h="370840">
                <a:tc>
                  <a:txBody>
                    <a:bodyPr/>
                    <a:lstStyle/>
                    <a:p>
                      <a:r>
                        <a:rPr lang="en-US" sz="1400" dirty="0"/>
                        <a:t>Population</a:t>
                      </a:r>
                    </a:p>
                  </a:txBody>
                  <a:tcPr/>
                </a:tc>
                <a:tc>
                  <a:txBody>
                    <a:bodyPr/>
                    <a:lstStyle/>
                    <a:p>
                      <a:r>
                        <a:rPr lang="en-US" sz="1400" dirty="0"/>
                        <a:t>Treatment</a:t>
                      </a:r>
                    </a:p>
                  </a:txBody>
                  <a:tcPr/>
                </a:tc>
                <a:tc>
                  <a:txBody>
                    <a:bodyPr/>
                    <a:lstStyle/>
                    <a:p>
                      <a:r>
                        <a:rPr lang="en-US" sz="1400" dirty="0"/>
                        <a:t>N</a:t>
                      </a:r>
                    </a:p>
                  </a:txBody>
                  <a:tcPr/>
                </a:tc>
                <a:tc>
                  <a:txBody>
                    <a:bodyPr/>
                    <a:lstStyle/>
                    <a:p>
                      <a:r>
                        <a:rPr lang="en-US" sz="1400" dirty="0"/>
                        <a:t>Adjusted Mean</a:t>
                      </a:r>
                    </a:p>
                  </a:txBody>
                  <a:tcPr/>
                </a:tc>
                <a:extLst>
                  <a:ext uri="{0D108BD9-81ED-4DB2-BD59-A6C34878D82A}">
                    <a16:rowId xmlns:a16="http://schemas.microsoft.com/office/drawing/2014/main" val="3214337755"/>
                  </a:ext>
                </a:extLst>
              </a:tr>
              <a:tr h="288000">
                <a:tc>
                  <a:txBody>
                    <a:bodyPr/>
                    <a:lstStyle/>
                    <a:p>
                      <a:r>
                        <a:rPr lang="en-US" sz="1400" dirty="0">
                          <a:solidFill>
                            <a:schemeClr val="bg1">
                              <a:lumMod val="50000"/>
                            </a:schemeClr>
                          </a:solidFill>
                        </a:rPr>
                        <a:t>EES</a:t>
                      </a:r>
                    </a:p>
                  </a:txBody>
                  <a:tcPr anchor="ctr"/>
                </a:tc>
                <a:tc>
                  <a:txBody>
                    <a:bodyPr/>
                    <a:lstStyle/>
                    <a:p>
                      <a:r>
                        <a:rPr lang="en-US" sz="1400" dirty="0">
                          <a:solidFill>
                            <a:schemeClr val="bg1">
                              <a:lumMod val="50000"/>
                            </a:schemeClr>
                          </a:solidFill>
                        </a:rPr>
                        <a:t>CER-001</a:t>
                      </a:r>
                    </a:p>
                  </a:txBody>
                  <a:tcPr anchor="ctr"/>
                </a:tc>
                <a:tc>
                  <a:txBody>
                    <a:bodyPr/>
                    <a:lstStyle/>
                    <a:p>
                      <a:pPr>
                        <a:spcBef>
                          <a:spcPts val="300"/>
                        </a:spcBef>
                        <a:spcAft>
                          <a:spcPts val="300"/>
                        </a:spcAft>
                      </a:pPr>
                      <a:r>
                        <a:rPr lang="en-GB" sz="1400" dirty="0">
                          <a:solidFill>
                            <a:schemeClr val="bg1">
                              <a:lumMod val="50000"/>
                            </a:schemeClr>
                          </a:solidFill>
                          <a:effectLst/>
                          <a:latin typeface="+mn-lt"/>
                          <a:ea typeface="Times New Roman" panose="02020603050405020304" pitchFamily="18" charset="0"/>
                          <a:cs typeface="Times New Roman" panose="02020603050405020304" pitchFamily="18" charset="0"/>
                        </a:rPr>
                        <a:t>21</a:t>
                      </a:r>
                    </a:p>
                  </a:txBody>
                  <a:tcPr marL="38100" marR="38100" marT="0" marB="0" anchor="ctr"/>
                </a:tc>
                <a:tc>
                  <a:txBody>
                    <a:bodyPr/>
                    <a:lstStyle/>
                    <a:p>
                      <a:pPr>
                        <a:spcBef>
                          <a:spcPts val="300"/>
                        </a:spcBef>
                        <a:spcAft>
                          <a:spcPts val="300"/>
                        </a:spcAft>
                      </a:pPr>
                      <a:r>
                        <a:rPr lang="en-GB" sz="1400" dirty="0">
                          <a:solidFill>
                            <a:schemeClr val="bg1">
                              <a:lumMod val="50000"/>
                            </a:schemeClr>
                          </a:solidFill>
                          <a:effectLst/>
                          <a:latin typeface="+mn-lt"/>
                          <a:ea typeface="Times New Roman" panose="02020603050405020304" pitchFamily="18" charset="0"/>
                          <a:cs typeface="Times New Roman" panose="02020603050405020304" pitchFamily="18" charset="0"/>
                        </a:rPr>
                        <a:t>-3.42</a:t>
                      </a:r>
                    </a:p>
                  </a:txBody>
                  <a:tcPr marL="38100" marR="38100" marT="0" marB="0" anchor="ctr"/>
                </a:tc>
                <a:extLst>
                  <a:ext uri="{0D108BD9-81ED-4DB2-BD59-A6C34878D82A}">
                    <a16:rowId xmlns:a16="http://schemas.microsoft.com/office/drawing/2014/main" val="2908650236"/>
                  </a:ext>
                </a:extLst>
              </a:tr>
              <a:tr h="288000">
                <a:tc>
                  <a:txBody>
                    <a:bodyPr/>
                    <a:lstStyle/>
                    <a:p>
                      <a:endParaRPr lang="en-US" sz="1400" dirty="0">
                        <a:solidFill>
                          <a:schemeClr val="bg1">
                            <a:lumMod val="50000"/>
                          </a:schemeClr>
                        </a:solidFill>
                      </a:endParaRPr>
                    </a:p>
                  </a:txBody>
                  <a:tcPr anchor="ctr"/>
                </a:tc>
                <a:tc>
                  <a:txBody>
                    <a:bodyPr/>
                    <a:lstStyle/>
                    <a:p>
                      <a:r>
                        <a:rPr lang="en-US" sz="1400" dirty="0">
                          <a:solidFill>
                            <a:schemeClr val="bg1">
                              <a:lumMod val="50000"/>
                            </a:schemeClr>
                          </a:solidFill>
                        </a:rPr>
                        <a:t>Placebo</a:t>
                      </a:r>
                    </a:p>
                  </a:txBody>
                  <a:tcPr anchor="ctr"/>
                </a:tc>
                <a:tc>
                  <a:txBody>
                    <a:bodyPr/>
                    <a:lstStyle/>
                    <a:p>
                      <a:pPr>
                        <a:spcBef>
                          <a:spcPts val="300"/>
                        </a:spcBef>
                        <a:spcAft>
                          <a:spcPts val="300"/>
                        </a:spcAft>
                      </a:pPr>
                      <a:r>
                        <a:rPr lang="en-GB" sz="1400" dirty="0">
                          <a:solidFill>
                            <a:schemeClr val="bg1">
                              <a:lumMod val="50000"/>
                            </a:schemeClr>
                          </a:solidFill>
                          <a:effectLst/>
                          <a:latin typeface="+mn-lt"/>
                          <a:ea typeface="Times New Roman" panose="02020603050405020304" pitchFamily="18" charset="0"/>
                          <a:cs typeface="Times New Roman" panose="02020603050405020304" pitchFamily="18" charset="0"/>
                        </a:rPr>
                        <a:t>19</a:t>
                      </a:r>
                    </a:p>
                  </a:txBody>
                  <a:tcPr marL="38100" marR="38100" marT="0" marB="0" anchor="ctr"/>
                </a:tc>
                <a:tc>
                  <a:txBody>
                    <a:bodyPr/>
                    <a:lstStyle/>
                    <a:p>
                      <a:pPr>
                        <a:spcBef>
                          <a:spcPts val="300"/>
                        </a:spcBef>
                        <a:spcAft>
                          <a:spcPts val="300"/>
                        </a:spcAft>
                      </a:pPr>
                      <a:r>
                        <a:rPr lang="en-GB" sz="1400" dirty="0">
                          <a:solidFill>
                            <a:schemeClr val="bg1">
                              <a:lumMod val="50000"/>
                            </a:schemeClr>
                          </a:solidFill>
                          <a:effectLst/>
                          <a:latin typeface="+mn-lt"/>
                          <a:ea typeface="Times New Roman" panose="02020603050405020304" pitchFamily="18" charset="0"/>
                          <a:cs typeface="Times New Roman" panose="02020603050405020304" pitchFamily="18" charset="0"/>
                        </a:rPr>
                        <a:t>-4.34</a:t>
                      </a:r>
                    </a:p>
                  </a:txBody>
                  <a:tcPr marL="38100" marR="38100" marT="0" marB="0" anchor="ctr"/>
                </a:tc>
                <a:extLst>
                  <a:ext uri="{0D108BD9-81ED-4DB2-BD59-A6C34878D82A}">
                    <a16:rowId xmlns:a16="http://schemas.microsoft.com/office/drawing/2014/main" val="3864605185"/>
                  </a:ext>
                </a:extLst>
              </a:tr>
              <a:tr h="288000">
                <a:tc>
                  <a:txBody>
                    <a:bodyPr/>
                    <a:lstStyle/>
                    <a:p>
                      <a:r>
                        <a:rPr lang="en-US" sz="1400" dirty="0">
                          <a:solidFill>
                            <a:schemeClr val="bg1">
                              <a:lumMod val="50000"/>
                            </a:schemeClr>
                          </a:solidFill>
                        </a:rPr>
                        <a:t>EES (4-24 MHDs)</a:t>
                      </a:r>
                    </a:p>
                  </a:txBody>
                  <a:tcPr anchor="ctr"/>
                </a:tc>
                <a:tc>
                  <a:txBody>
                    <a:bodyPr/>
                    <a:lstStyle/>
                    <a:p>
                      <a:r>
                        <a:rPr lang="en-US" sz="1400" dirty="0">
                          <a:solidFill>
                            <a:schemeClr val="bg1">
                              <a:lumMod val="50000"/>
                            </a:schemeClr>
                          </a:solidFill>
                        </a:rPr>
                        <a:t>CER-001</a:t>
                      </a:r>
                    </a:p>
                  </a:txBody>
                  <a:tcPr anchor="ctr"/>
                </a:tc>
                <a:tc>
                  <a:txBody>
                    <a:bodyPr/>
                    <a:lstStyle/>
                    <a:p>
                      <a:pPr>
                        <a:spcBef>
                          <a:spcPts val="300"/>
                        </a:spcBef>
                        <a:spcAft>
                          <a:spcPts val="300"/>
                        </a:spcAft>
                      </a:pPr>
                      <a:r>
                        <a:rPr lang="en-GB" sz="1400" dirty="0">
                          <a:solidFill>
                            <a:schemeClr val="bg1">
                              <a:lumMod val="50000"/>
                            </a:schemeClr>
                          </a:solidFill>
                          <a:effectLst/>
                          <a:latin typeface="+mn-lt"/>
                          <a:ea typeface="Times New Roman" panose="02020603050405020304" pitchFamily="18" charset="0"/>
                          <a:cs typeface="Times New Roman" panose="02020603050405020304" pitchFamily="18" charset="0"/>
                        </a:rPr>
                        <a:t>19</a:t>
                      </a:r>
                    </a:p>
                  </a:txBody>
                  <a:tcPr marL="38100" marR="38100" marT="0" marB="0" anchor="ctr"/>
                </a:tc>
                <a:tc>
                  <a:txBody>
                    <a:bodyPr/>
                    <a:lstStyle/>
                    <a:p>
                      <a:pPr>
                        <a:spcBef>
                          <a:spcPts val="300"/>
                        </a:spcBef>
                        <a:spcAft>
                          <a:spcPts val="300"/>
                        </a:spcAft>
                      </a:pPr>
                      <a:r>
                        <a:rPr lang="en-GB" sz="1400" dirty="0">
                          <a:solidFill>
                            <a:schemeClr val="bg1">
                              <a:lumMod val="50000"/>
                            </a:schemeClr>
                          </a:solidFill>
                          <a:effectLst/>
                          <a:latin typeface="+mn-lt"/>
                          <a:ea typeface="Times New Roman" panose="02020603050405020304" pitchFamily="18" charset="0"/>
                          <a:cs typeface="Times New Roman" panose="02020603050405020304" pitchFamily="18" charset="0"/>
                        </a:rPr>
                        <a:t>-3.78</a:t>
                      </a:r>
                    </a:p>
                  </a:txBody>
                  <a:tcPr marL="38100" marR="38100" marT="0" marB="0" anchor="ctr"/>
                </a:tc>
                <a:extLst>
                  <a:ext uri="{0D108BD9-81ED-4DB2-BD59-A6C34878D82A}">
                    <a16:rowId xmlns:a16="http://schemas.microsoft.com/office/drawing/2014/main" val="793621347"/>
                  </a:ext>
                </a:extLst>
              </a:tr>
              <a:tr h="288000">
                <a:tc>
                  <a:txBody>
                    <a:bodyPr/>
                    <a:lstStyle/>
                    <a:p>
                      <a:endParaRPr lang="en-US" sz="1400" dirty="0">
                        <a:solidFill>
                          <a:schemeClr val="bg1">
                            <a:lumMod val="50000"/>
                          </a:schemeClr>
                        </a:solidFill>
                      </a:endParaRPr>
                    </a:p>
                  </a:txBody>
                  <a:tcPr anchor="ctr"/>
                </a:tc>
                <a:tc>
                  <a:txBody>
                    <a:bodyPr/>
                    <a:lstStyle/>
                    <a:p>
                      <a:r>
                        <a:rPr lang="en-US" sz="1400" dirty="0">
                          <a:solidFill>
                            <a:schemeClr val="bg1">
                              <a:lumMod val="50000"/>
                            </a:schemeClr>
                          </a:solidFill>
                        </a:rPr>
                        <a:t>Placebo</a:t>
                      </a:r>
                    </a:p>
                  </a:txBody>
                  <a:tcPr anchor="ctr"/>
                </a:tc>
                <a:tc>
                  <a:txBody>
                    <a:bodyPr/>
                    <a:lstStyle/>
                    <a:p>
                      <a:pPr>
                        <a:spcBef>
                          <a:spcPts val="300"/>
                        </a:spcBef>
                        <a:spcAft>
                          <a:spcPts val="300"/>
                        </a:spcAft>
                      </a:pPr>
                      <a:r>
                        <a:rPr lang="en-GB" sz="1400" dirty="0">
                          <a:solidFill>
                            <a:schemeClr val="bg1">
                              <a:lumMod val="50000"/>
                            </a:schemeClr>
                          </a:solidFill>
                          <a:effectLst/>
                          <a:latin typeface="+mn-lt"/>
                          <a:ea typeface="Times New Roman" panose="02020603050405020304" pitchFamily="18" charset="0"/>
                          <a:cs typeface="Times New Roman" panose="02020603050405020304" pitchFamily="18" charset="0"/>
                        </a:rPr>
                        <a:t>17</a:t>
                      </a:r>
                    </a:p>
                  </a:txBody>
                  <a:tcPr marL="38100" marR="38100" marT="0" marB="0" anchor="ctr"/>
                </a:tc>
                <a:tc>
                  <a:txBody>
                    <a:bodyPr/>
                    <a:lstStyle/>
                    <a:p>
                      <a:pPr>
                        <a:spcBef>
                          <a:spcPts val="300"/>
                        </a:spcBef>
                        <a:spcAft>
                          <a:spcPts val="300"/>
                        </a:spcAft>
                      </a:pPr>
                      <a:r>
                        <a:rPr lang="en-GB" sz="1400" dirty="0">
                          <a:solidFill>
                            <a:schemeClr val="bg1">
                              <a:lumMod val="50000"/>
                            </a:schemeClr>
                          </a:solidFill>
                          <a:effectLst/>
                          <a:latin typeface="+mn-lt"/>
                          <a:ea typeface="Times New Roman" panose="02020603050405020304" pitchFamily="18" charset="0"/>
                          <a:cs typeface="Times New Roman" panose="02020603050405020304" pitchFamily="18" charset="0"/>
                        </a:rPr>
                        <a:t>-3.70</a:t>
                      </a:r>
                    </a:p>
                  </a:txBody>
                  <a:tcPr marL="38100" marR="38100" marT="0" marB="0" anchor="ctr"/>
                </a:tc>
                <a:extLst>
                  <a:ext uri="{0D108BD9-81ED-4DB2-BD59-A6C34878D82A}">
                    <a16:rowId xmlns:a16="http://schemas.microsoft.com/office/drawing/2014/main" val="3142013803"/>
                  </a:ext>
                </a:extLst>
              </a:tr>
            </a:tbl>
          </a:graphicData>
        </a:graphic>
      </p:graphicFrame>
    </p:spTree>
    <p:extLst>
      <p:ext uri="{BB962C8B-B14F-4D97-AF65-F5344CB8AC3E}">
        <p14:creationId xmlns:p14="http://schemas.microsoft.com/office/powerpoint/2010/main" val="3630287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7461F9A5-7680-FD80-E11C-D3BAD27DB159}"/>
              </a:ext>
            </a:extLst>
          </p:cNvPr>
          <p:cNvSpPr>
            <a:spLocks noGrp="1"/>
          </p:cNvSpPr>
          <p:nvPr>
            <p:ph type="title"/>
          </p:nvPr>
        </p:nvSpPr>
        <p:spPr>
          <a:xfrm>
            <a:off x="601342" y="266701"/>
            <a:ext cx="11003282" cy="810661"/>
          </a:xfrm>
        </p:spPr>
        <p:txBody>
          <a:bodyPr/>
          <a:lstStyle/>
          <a:p>
            <a:r>
              <a:rPr lang="en-US" dirty="0">
                <a:solidFill>
                  <a:schemeClr val="bg2"/>
                </a:solidFill>
              </a:rPr>
              <a:t>RESULTS</a:t>
            </a:r>
            <a:br>
              <a:rPr lang="en-US" dirty="0"/>
            </a:br>
            <a:r>
              <a:rPr lang="en-US" sz="2000" dirty="0"/>
              <a:t>Safety and Tolerability</a:t>
            </a:r>
            <a:endParaRPr lang="en-US" dirty="0"/>
          </a:p>
        </p:txBody>
      </p:sp>
      <p:sp>
        <p:nvSpPr>
          <p:cNvPr id="5" name="TextBox 4">
            <a:extLst>
              <a:ext uri="{FF2B5EF4-FFF2-40B4-BE49-F238E27FC236}">
                <a16:creationId xmlns:a16="http://schemas.microsoft.com/office/drawing/2014/main" id="{DF8884BB-9F4D-ADE1-23F4-678E450F096F}"/>
              </a:ext>
            </a:extLst>
          </p:cNvPr>
          <p:cNvSpPr txBox="1"/>
          <p:nvPr/>
        </p:nvSpPr>
        <p:spPr>
          <a:xfrm>
            <a:off x="601342" y="1305914"/>
            <a:ext cx="3365835" cy="4426853"/>
          </a:xfrm>
          <a:prstGeom prst="rect">
            <a:avLst/>
          </a:prstGeom>
          <a:noFill/>
        </p:spPr>
        <p:txBody>
          <a:bodyPr wrap="square">
            <a:spAutoFit/>
          </a:bodyPr>
          <a:lstStyle/>
          <a:p>
            <a:r>
              <a:rPr lang="en-US" sz="1400" dirty="0">
                <a:solidFill>
                  <a:schemeClr val="bg1">
                    <a:lumMod val="50000"/>
                  </a:schemeClr>
                </a:solidFill>
              </a:rPr>
              <a:t>Overall, the prevalence of TEAEs was similar between arms:</a:t>
            </a:r>
          </a:p>
          <a:p>
            <a:pPr marL="285750" indent="-285750" algn="l" rtl="0" eaLnBrk="1" fontAlgn="ctr" latinLnBrk="0" hangingPunct="1">
              <a:spcBef>
                <a:spcPts val="50"/>
              </a:spcBef>
              <a:spcAft>
                <a:spcPts val="50"/>
              </a:spcAft>
              <a:buFont typeface="Arial" panose="020B0604020202020204" pitchFamily="34" charset="0"/>
              <a:buChar char="•"/>
            </a:pPr>
            <a:r>
              <a:rPr lang="en-US" sz="1400" dirty="0">
                <a:solidFill>
                  <a:schemeClr val="bg1">
                    <a:lumMod val="50000"/>
                  </a:schemeClr>
                </a:solidFill>
              </a:rPr>
              <a:t>Similar proportions experiencing any TEAE (n=36 [90.0%]; 34 [82.9%])</a:t>
            </a:r>
          </a:p>
          <a:p>
            <a:pPr marL="285750" lvl="1" indent="-285750">
              <a:buFont typeface="Arial" panose="020B0604020202020204" pitchFamily="34" charset="0"/>
              <a:buChar char="•"/>
            </a:pPr>
            <a:r>
              <a:rPr lang="en-US" sz="1400" dirty="0">
                <a:solidFill>
                  <a:schemeClr val="bg1">
                    <a:lumMod val="50000"/>
                  </a:schemeClr>
                </a:solidFill>
              </a:rPr>
              <a:t>Similar proportions experiencing any moderate-severe TEAE (n=22 [55.0%]; 22 [53.7%])</a:t>
            </a:r>
          </a:p>
          <a:p>
            <a:pPr marL="285750" lvl="1" indent="-285750">
              <a:buFont typeface="Arial" panose="020B0604020202020204" pitchFamily="34" charset="0"/>
              <a:buChar char="•"/>
            </a:pPr>
            <a:r>
              <a:rPr lang="en-US" sz="1400" dirty="0">
                <a:solidFill>
                  <a:schemeClr val="bg1">
                    <a:lumMod val="50000"/>
                  </a:schemeClr>
                </a:solidFill>
              </a:rPr>
              <a:t>1 SAE per treatment arm</a:t>
            </a:r>
          </a:p>
          <a:p>
            <a:pPr marL="285750" lvl="1" indent="-285750">
              <a:buFont typeface="Arial" panose="020B0604020202020204" pitchFamily="34" charset="0"/>
              <a:buChar char="•"/>
            </a:pPr>
            <a:r>
              <a:rPr lang="en-US" sz="1400" dirty="0">
                <a:solidFill>
                  <a:schemeClr val="bg1">
                    <a:lumMod val="50000"/>
                  </a:schemeClr>
                </a:solidFill>
              </a:rPr>
              <a:t>TEAEs were predominantly gastrointestinal as expected</a:t>
            </a:r>
          </a:p>
          <a:p>
            <a:pPr marL="285750" lvl="1" indent="-285750">
              <a:buFont typeface="Arial" panose="020B0604020202020204" pitchFamily="34" charset="0"/>
              <a:buChar char="•"/>
            </a:pPr>
            <a:endParaRPr lang="en-US" sz="1400" dirty="0">
              <a:solidFill>
                <a:schemeClr val="bg1">
                  <a:lumMod val="50000"/>
                </a:schemeClr>
              </a:solidFill>
            </a:endParaRPr>
          </a:p>
          <a:p>
            <a:pPr marL="0" lvl="1"/>
            <a:r>
              <a:rPr lang="en-US" sz="1400" dirty="0">
                <a:solidFill>
                  <a:schemeClr val="bg1">
                    <a:lumMod val="50000"/>
                  </a:schemeClr>
                </a:solidFill>
              </a:rPr>
              <a:t>Withdrawals were similar between arms:</a:t>
            </a:r>
          </a:p>
          <a:p>
            <a:pPr marL="0" lvl="1"/>
            <a:r>
              <a:rPr lang="en-US" sz="1400" dirty="0">
                <a:solidFill>
                  <a:schemeClr val="bg1">
                    <a:lumMod val="50000"/>
                  </a:schemeClr>
                </a:solidFill>
              </a:rPr>
              <a:t>CER-001 18/41 (45.0%)</a:t>
            </a:r>
          </a:p>
          <a:p>
            <a:pPr marL="0" lvl="1"/>
            <a:r>
              <a:rPr lang="en-US" sz="1400" dirty="0">
                <a:solidFill>
                  <a:schemeClr val="bg1">
                    <a:lumMod val="50000"/>
                  </a:schemeClr>
                </a:solidFill>
              </a:rPr>
              <a:t>Placebo 22/42 (53.7%)</a:t>
            </a:r>
          </a:p>
          <a:p>
            <a:pPr marL="0" lvl="1"/>
            <a:endParaRPr lang="en-US" sz="1400" dirty="0">
              <a:solidFill>
                <a:schemeClr val="bg1">
                  <a:lumMod val="50000"/>
                </a:schemeClr>
              </a:solidFill>
            </a:endParaRPr>
          </a:p>
          <a:p>
            <a:pPr marL="0" lvl="1"/>
            <a:r>
              <a:rPr lang="en-US" sz="1400" dirty="0">
                <a:solidFill>
                  <a:schemeClr val="bg1">
                    <a:lumMod val="50000"/>
                  </a:schemeClr>
                </a:solidFill>
              </a:rPr>
              <a:t>Withdrawals were primarily due to adverse events:</a:t>
            </a:r>
          </a:p>
          <a:p>
            <a:pPr marL="0" lvl="1"/>
            <a:r>
              <a:rPr lang="en-US" sz="1400" dirty="0">
                <a:solidFill>
                  <a:schemeClr val="bg1">
                    <a:lumMod val="50000"/>
                  </a:schemeClr>
                </a:solidFill>
              </a:rPr>
              <a:t>CER-001 12/41 (30.0%)</a:t>
            </a:r>
          </a:p>
          <a:p>
            <a:pPr marL="0" lvl="1"/>
            <a:r>
              <a:rPr lang="en-US" sz="1400" dirty="0">
                <a:solidFill>
                  <a:schemeClr val="bg1">
                    <a:lumMod val="50000"/>
                  </a:schemeClr>
                </a:solidFill>
              </a:rPr>
              <a:t>Placebo 15/42 (36.6%)</a:t>
            </a:r>
          </a:p>
          <a:p>
            <a:pPr marL="285750" lvl="1" indent="-285750">
              <a:buFont typeface="Arial" panose="020B0604020202020204" pitchFamily="34" charset="0"/>
              <a:buChar char="•"/>
            </a:pPr>
            <a:endParaRPr lang="en-US" sz="1400" dirty="0">
              <a:solidFill>
                <a:schemeClr val="bg1">
                  <a:lumMod val="50000"/>
                </a:schemeClr>
              </a:solidFill>
            </a:endParaRPr>
          </a:p>
        </p:txBody>
      </p:sp>
      <p:graphicFrame>
        <p:nvGraphicFramePr>
          <p:cNvPr id="7" name="Table 6">
            <a:extLst>
              <a:ext uri="{FF2B5EF4-FFF2-40B4-BE49-F238E27FC236}">
                <a16:creationId xmlns:a16="http://schemas.microsoft.com/office/drawing/2014/main" id="{369C67D5-BFB6-C3AB-AD69-C0E34F6EB8F7}"/>
              </a:ext>
            </a:extLst>
          </p:cNvPr>
          <p:cNvGraphicFramePr>
            <a:graphicFrameLocks noGrp="1"/>
          </p:cNvGraphicFramePr>
          <p:nvPr>
            <p:extLst>
              <p:ext uri="{D42A27DB-BD31-4B8C-83A1-F6EECF244321}">
                <p14:modId xmlns:p14="http://schemas.microsoft.com/office/powerpoint/2010/main" val="1887387759"/>
              </p:ext>
            </p:extLst>
          </p:nvPr>
        </p:nvGraphicFramePr>
        <p:xfrm>
          <a:off x="4355516" y="1551406"/>
          <a:ext cx="7462647" cy="4597400"/>
        </p:xfrm>
        <a:graphic>
          <a:graphicData uri="http://schemas.openxmlformats.org/drawingml/2006/table">
            <a:tbl>
              <a:tblPr firstRow="1" bandRow="1">
                <a:tableStyleId>{5C22544A-7EE6-4342-B048-85BDC9FD1C3A}</a:tableStyleId>
              </a:tblPr>
              <a:tblGrid>
                <a:gridCol w="2623196">
                  <a:extLst>
                    <a:ext uri="{9D8B030D-6E8A-4147-A177-3AD203B41FA5}">
                      <a16:colId xmlns:a16="http://schemas.microsoft.com/office/drawing/2014/main" val="864395636"/>
                    </a:ext>
                  </a:extLst>
                </a:gridCol>
                <a:gridCol w="900664">
                  <a:extLst>
                    <a:ext uri="{9D8B030D-6E8A-4147-A177-3AD203B41FA5}">
                      <a16:colId xmlns:a16="http://schemas.microsoft.com/office/drawing/2014/main" val="2779121902"/>
                    </a:ext>
                  </a:extLst>
                </a:gridCol>
                <a:gridCol w="1312929">
                  <a:extLst>
                    <a:ext uri="{9D8B030D-6E8A-4147-A177-3AD203B41FA5}">
                      <a16:colId xmlns:a16="http://schemas.microsoft.com/office/drawing/2014/main" val="2519753056"/>
                    </a:ext>
                  </a:extLst>
                </a:gridCol>
                <a:gridCol w="1312929">
                  <a:extLst>
                    <a:ext uri="{9D8B030D-6E8A-4147-A177-3AD203B41FA5}">
                      <a16:colId xmlns:a16="http://schemas.microsoft.com/office/drawing/2014/main" val="1800730272"/>
                    </a:ext>
                  </a:extLst>
                </a:gridCol>
                <a:gridCol w="1312929">
                  <a:extLst>
                    <a:ext uri="{9D8B030D-6E8A-4147-A177-3AD203B41FA5}">
                      <a16:colId xmlns:a16="http://schemas.microsoft.com/office/drawing/2014/main" val="789818083"/>
                    </a:ext>
                  </a:extLst>
                </a:gridCol>
              </a:tblGrid>
              <a:tr h="370840">
                <a:tc gridSpan="2">
                  <a:txBody>
                    <a:bodyPr/>
                    <a:lstStyle/>
                    <a:p>
                      <a:r>
                        <a:rPr lang="en-US" sz="1400" dirty="0">
                          <a:latin typeface="+mn-lt"/>
                        </a:rPr>
                        <a:t> </a:t>
                      </a:r>
                    </a:p>
                  </a:txBody>
                  <a:tcPr anchor="ctr"/>
                </a:tc>
                <a:tc hMerge="1">
                  <a:txBody>
                    <a:bodyPr/>
                    <a:lstStyle/>
                    <a:p>
                      <a:endParaRPr lang="en-US" sz="1600" dirty="0">
                        <a:latin typeface="+mn-lt"/>
                      </a:endParaRPr>
                    </a:p>
                  </a:txBody>
                  <a:tcPr anchor="ctr"/>
                </a:tc>
                <a:tc gridSpan="3">
                  <a:txBody>
                    <a:bodyPr/>
                    <a:lstStyle/>
                    <a:p>
                      <a:pPr algn="ctr"/>
                      <a:r>
                        <a:rPr lang="en-US" sz="1400" dirty="0">
                          <a:latin typeface="+mn-lt"/>
                        </a:rPr>
                        <a:t>All TEAEs</a:t>
                      </a: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mn-lt"/>
                      </a:endParaRPr>
                    </a:p>
                  </a:txBody>
                  <a:tcPr anchor="ctr"/>
                </a:tc>
                <a:tc hMerge="1">
                  <a:txBody>
                    <a:bodyPr/>
                    <a:lstStyle/>
                    <a:p>
                      <a:endParaRPr lang="en-US" sz="1600" dirty="0">
                        <a:latin typeface="+mn-lt"/>
                      </a:endParaRPr>
                    </a:p>
                  </a:txBody>
                  <a:tcPr anchor="ctr"/>
                </a:tc>
                <a:extLst>
                  <a:ext uri="{0D108BD9-81ED-4DB2-BD59-A6C34878D82A}">
                    <a16:rowId xmlns:a16="http://schemas.microsoft.com/office/drawing/2014/main" val="3971718930"/>
                  </a:ext>
                </a:extLst>
              </a:tr>
              <a:tr h="370840">
                <a:tc>
                  <a:txBody>
                    <a:bodyPr/>
                    <a:lstStyle/>
                    <a:p>
                      <a:pPr marL="0" algn="l" defTabSz="914400" rtl="0" eaLnBrk="1" latinLnBrk="0" hangingPunct="1"/>
                      <a:r>
                        <a:rPr lang="en-US" sz="1400" b="1" kern="1200" dirty="0">
                          <a:solidFill>
                            <a:schemeClr val="lt1"/>
                          </a:solidFill>
                          <a:latin typeface="+mn-lt"/>
                          <a:ea typeface="+mn-ea"/>
                          <a:cs typeface="+mn-cs"/>
                        </a:rPr>
                        <a:t>Preferred Term</a:t>
                      </a:r>
                    </a:p>
                  </a:txBody>
                  <a:tcPr anchor="ctr">
                    <a:solidFill>
                      <a:srgbClr val="51A0D2"/>
                    </a:solidFill>
                  </a:tcPr>
                </a:tc>
                <a:tc>
                  <a:txBody>
                    <a:bodyPr/>
                    <a:lstStyle/>
                    <a:p>
                      <a:pPr marL="0" algn="l" defTabSz="914400" rtl="0" eaLnBrk="1" latinLnBrk="0" hangingPunct="1"/>
                      <a:r>
                        <a:rPr lang="en-US" sz="1400" b="1" kern="1200" dirty="0">
                          <a:solidFill>
                            <a:schemeClr val="lt1"/>
                          </a:solidFill>
                          <a:latin typeface="+mn-lt"/>
                          <a:ea typeface="+mn-ea"/>
                          <a:cs typeface="+mn-cs"/>
                        </a:rPr>
                        <a:t>Statistic</a:t>
                      </a:r>
                    </a:p>
                  </a:txBody>
                  <a:tcPr anchor="ctr">
                    <a:solidFill>
                      <a:srgbClr val="51A0D2"/>
                    </a:solidFill>
                  </a:tcPr>
                </a:tc>
                <a:tc>
                  <a:txBody>
                    <a:bodyPr/>
                    <a:lstStyle/>
                    <a:p>
                      <a:pPr marL="0" algn="l" defTabSz="914400" rtl="0" eaLnBrk="1" latinLnBrk="0" hangingPunct="1"/>
                      <a:r>
                        <a:rPr lang="en-US" sz="1400" b="1" kern="1200" dirty="0">
                          <a:solidFill>
                            <a:schemeClr val="lt1"/>
                          </a:solidFill>
                          <a:latin typeface="+mn-lt"/>
                          <a:ea typeface="+mn-ea"/>
                          <a:cs typeface="+mn-cs"/>
                        </a:rPr>
                        <a:t>CER-001</a:t>
                      </a:r>
                    </a:p>
                    <a:p>
                      <a:pPr marL="0" algn="l" defTabSz="914400" rtl="0" eaLnBrk="1" latinLnBrk="0" hangingPunct="1"/>
                      <a:r>
                        <a:rPr lang="en-US" sz="1400" b="1" kern="1200" dirty="0">
                          <a:solidFill>
                            <a:schemeClr val="lt1"/>
                          </a:solidFill>
                          <a:latin typeface="+mn-lt"/>
                          <a:ea typeface="+mn-ea"/>
                          <a:cs typeface="+mn-cs"/>
                        </a:rPr>
                        <a:t>N=40</a:t>
                      </a:r>
                    </a:p>
                  </a:txBody>
                  <a:tcPr anchor="ctr">
                    <a:solidFill>
                      <a:srgbClr val="51A0D2"/>
                    </a:solidFill>
                  </a:tcPr>
                </a:tc>
                <a:tc>
                  <a:txBody>
                    <a:bodyPr/>
                    <a:lstStyle/>
                    <a:p>
                      <a:pPr marL="0" algn="l" defTabSz="914400" rtl="0" eaLnBrk="1" latinLnBrk="0" hangingPunct="1"/>
                      <a:r>
                        <a:rPr lang="en-US" sz="1400" b="1" kern="1200" dirty="0">
                          <a:solidFill>
                            <a:schemeClr val="lt1"/>
                          </a:solidFill>
                          <a:latin typeface="+mn-lt"/>
                          <a:ea typeface="+mn-ea"/>
                          <a:cs typeface="+mn-cs"/>
                        </a:rPr>
                        <a:t>Placebo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lt1"/>
                          </a:solidFill>
                          <a:latin typeface="+mn-lt"/>
                          <a:ea typeface="+mn-ea"/>
                          <a:cs typeface="+mn-cs"/>
                        </a:rPr>
                        <a:t>N=41</a:t>
                      </a:r>
                    </a:p>
                  </a:txBody>
                  <a:tcPr anchor="ctr">
                    <a:solidFill>
                      <a:srgbClr val="51A0D2"/>
                    </a:solidFill>
                  </a:tcPr>
                </a:tc>
                <a:tc>
                  <a:txBody>
                    <a:bodyPr/>
                    <a:lstStyle/>
                    <a:p>
                      <a:pPr marL="0" algn="l" defTabSz="914400" rtl="0" eaLnBrk="1" latinLnBrk="0" hangingPunct="1"/>
                      <a:r>
                        <a:rPr lang="en-US" sz="1400" b="1" kern="1200" dirty="0">
                          <a:solidFill>
                            <a:schemeClr val="lt1"/>
                          </a:solidFill>
                          <a:latin typeface="+mn-lt"/>
                          <a:ea typeface="+mn-ea"/>
                          <a:cs typeface="+mn-cs"/>
                        </a:rPr>
                        <a:t>Total</a:t>
                      </a:r>
                    </a:p>
                    <a:p>
                      <a:pPr marL="0" algn="l" defTabSz="914400" rtl="0" eaLnBrk="1" latinLnBrk="0" hangingPunct="1"/>
                      <a:r>
                        <a:rPr lang="en-US" sz="1400" b="1" kern="1200" dirty="0">
                          <a:solidFill>
                            <a:schemeClr val="lt1"/>
                          </a:solidFill>
                          <a:latin typeface="+mn-lt"/>
                          <a:ea typeface="+mn-ea"/>
                          <a:cs typeface="+mn-cs"/>
                        </a:rPr>
                        <a:t>N=81</a:t>
                      </a:r>
                    </a:p>
                  </a:txBody>
                  <a:tcPr anchor="ctr">
                    <a:solidFill>
                      <a:srgbClr val="51A0D2"/>
                    </a:solidFill>
                  </a:tcPr>
                </a:tc>
                <a:extLst>
                  <a:ext uri="{0D108BD9-81ED-4DB2-BD59-A6C34878D82A}">
                    <a16:rowId xmlns:a16="http://schemas.microsoft.com/office/drawing/2014/main" val="3618927691"/>
                  </a:ext>
                </a:extLst>
              </a:tr>
              <a:tr h="370840">
                <a:tc>
                  <a:txBody>
                    <a:bodyPr/>
                    <a:lstStyle/>
                    <a:p>
                      <a:r>
                        <a:rPr lang="en-US" sz="1400" dirty="0">
                          <a:latin typeface="+mn-lt"/>
                        </a:rPr>
                        <a:t>Constipation</a:t>
                      </a:r>
                    </a:p>
                  </a:txBody>
                  <a:tcPr anchor="ctr"/>
                </a:tc>
                <a:tc>
                  <a:txBody>
                    <a:bodyPr/>
                    <a:lstStyle/>
                    <a:p>
                      <a:r>
                        <a:rPr lang="en-US" sz="1400" dirty="0">
                          <a:latin typeface="+mn-lt"/>
                        </a:rPr>
                        <a:t>n (%) E</a:t>
                      </a:r>
                    </a:p>
                  </a:txBody>
                  <a:tcPr anchor="ctr"/>
                </a:tc>
                <a:tc>
                  <a:txBody>
                    <a:bodyPr/>
                    <a:lstStyle/>
                    <a:p>
                      <a:pPr>
                        <a:spcBef>
                          <a:spcPts val="50"/>
                        </a:spcBef>
                        <a:spcAft>
                          <a:spcPts val="50"/>
                        </a:spcAft>
                      </a:pPr>
                      <a:r>
                        <a:rPr lang="en-AU" sz="1400" kern="1200" dirty="0">
                          <a:solidFill>
                            <a:schemeClr val="dk1"/>
                          </a:solidFill>
                          <a:latin typeface="+mn-lt"/>
                          <a:ea typeface="+mn-ea"/>
                          <a:cs typeface="+mn-cs"/>
                        </a:rPr>
                        <a:t> 11 ( 27.5%)  13</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12 ( 29.3%)  14</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23 ( 28.4%)  27</a:t>
                      </a:r>
                      <a:endParaRPr lang="en-GB" sz="1400" kern="1200" dirty="0">
                        <a:solidFill>
                          <a:schemeClr val="dk1"/>
                        </a:solidFill>
                        <a:latin typeface="+mn-lt"/>
                        <a:ea typeface="+mn-ea"/>
                        <a:cs typeface="+mn-cs"/>
                      </a:endParaRPr>
                    </a:p>
                  </a:txBody>
                  <a:tcPr marL="6350" marR="6350" marT="0" marB="0" anchor="ctr"/>
                </a:tc>
                <a:extLst>
                  <a:ext uri="{0D108BD9-81ED-4DB2-BD59-A6C34878D82A}">
                    <a16:rowId xmlns:a16="http://schemas.microsoft.com/office/drawing/2014/main" val="48174933"/>
                  </a:ext>
                </a:extLst>
              </a:tr>
              <a:tr h="370840">
                <a:tc>
                  <a:txBody>
                    <a:bodyPr/>
                    <a:lstStyle/>
                    <a:p>
                      <a:r>
                        <a:rPr lang="en-US" sz="1400" dirty="0">
                          <a:latin typeface="+mn-lt"/>
                        </a:rPr>
                        <a:t>Nausea</a:t>
                      </a:r>
                    </a:p>
                  </a:txBody>
                  <a:tcPr anchor="ctr"/>
                </a:tc>
                <a:tc>
                  <a:txBody>
                    <a:bodyPr/>
                    <a:lstStyle/>
                    <a:p>
                      <a:r>
                        <a:rPr lang="en-US" sz="1400" dirty="0">
                          <a:latin typeface="+mn-lt"/>
                        </a:rPr>
                        <a:t>n (%) E</a:t>
                      </a:r>
                    </a:p>
                  </a:txBody>
                  <a:tcPr anchor="ctr"/>
                </a:tc>
                <a:tc>
                  <a:txBody>
                    <a:bodyPr/>
                    <a:lstStyle/>
                    <a:p>
                      <a:pPr>
                        <a:spcBef>
                          <a:spcPts val="50"/>
                        </a:spcBef>
                        <a:spcAft>
                          <a:spcPts val="50"/>
                        </a:spcAft>
                      </a:pPr>
                      <a:r>
                        <a:rPr lang="en-AU" sz="1400" kern="1200" dirty="0">
                          <a:solidFill>
                            <a:schemeClr val="dk1"/>
                          </a:solidFill>
                          <a:latin typeface="+mn-lt"/>
                          <a:ea typeface="+mn-ea"/>
                          <a:cs typeface="+mn-cs"/>
                        </a:rPr>
                        <a:t> 10 ( 25.0%)  10</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12 ( 29.3%)  13</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a:t>
                      </a:r>
                      <a:r>
                        <a:rPr lang="en-MY" sz="1400" kern="1200" dirty="0">
                          <a:solidFill>
                            <a:schemeClr val="dk1"/>
                          </a:solidFill>
                          <a:latin typeface="+mn-lt"/>
                          <a:ea typeface="+mn-ea"/>
                          <a:cs typeface="+mn-cs"/>
                        </a:rPr>
                        <a:t>22 ( 27.2%) 23</a:t>
                      </a:r>
                      <a:endParaRPr lang="en-GB" sz="1400" kern="1200" dirty="0">
                        <a:solidFill>
                          <a:schemeClr val="dk1"/>
                        </a:solidFill>
                        <a:latin typeface="+mn-lt"/>
                        <a:ea typeface="+mn-ea"/>
                        <a:cs typeface="+mn-cs"/>
                      </a:endParaRPr>
                    </a:p>
                  </a:txBody>
                  <a:tcPr marL="6350" marR="6350" marT="0" marB="0" anchor="ctr"/>
                </a:tc>
                <a:extLst>
                  <a:ext uri="{0D108BD9-81ED-4DB2-BD59-A6C34878D82A}">
                    <a16:rowId xmlns:a16="http://schemas.microsoft.com/office/drawing/2014/main" val="1358831552"/>
                  </a:ext>
                </a:extLst>
              </a:tr>
              <a:tr h="370840">
                <a:tc>
                  <a:txBody>
                    <a:bodyPr/>
                    <a:lstStyle/>
                    <a:p>
                      <a:r>
                        <a:rPr lang="en-US" sz="1400" dirty="0">
                          <a:latin typeface="+mn-lt"/>
                        </a:rPr>
                        <a:t>Abdominal distension</a:t>
                      </a:r>
                    </a:p>
                  </a:txBody>
                  <a:tcPr anchor="ctr"/>
                </a:tc>
                <a:tc>
                  <a:txBody>
                    <a:bodyPr/>
                    <a:lstStyle/>
                    <a:p>
                      <a:r>
                        <a:rPr lang="en-US" sz="1400" dirty="0">
                          <a:latin typeface="+mn-lt"/>
                        </a:rPr>
                        <a:t>n (%) E</a:t>
                      </a:r>
                    </a:p>
                  </a:txBody>
                  <a:tcPr anchor="ctr"/>
                </a:tc>
                <a:tc>
                  <a:txBody>
                    <a:bodyPr/>
                    <a:lstStyle/>
                    <a:p>
                      <a:pPr>
                        <a:spcBef>
                          <a:spcPts val="50"/>
                        </a:spcBef>
                        <a:spcAft>
                          <a:spcPts val="50"/>
                        </a:spcAft>
                      </a:pPr>
                      <a:r>
                        <a:rPr lang="en-AU" sz="1400" kern="1200" dirty="0">
                          <a:solidFill>
                            <a:schemeClr val="dk1"/>
                          </a:solidFill>
                          <a:latin typeface="+mn-lt"/>
                          <a:ea typeface="+mn-ea"/>
                          <a:cs typeface="+mn-cs"/>
                        </a:rPr>
                        <a:t> 13 ( 32.5%)  16</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a:t>
                      </a:r>
                      <a:r>
                        <a:rPr lang="en-MY" sz="1400" kern="1200" dirty="0">
                          <a:solidFill>
                            <a:schemeClr val="dk1"/>
                          </a:solidFill>
                          <a:latin typeface="+mn-lt"/>
                          <a:ea typeface="+mn-ea"/>
                          <a:cs typeface="+mn-cs"/>
                        </a:rPr>
                        <a:t>7 ( 17.1%) 7</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a:t>
                      </a:r>
                      <a:r>
                        <a:rPr lang="en-MY" sz="1400" kern="1200" dirty="0">
                          <a:solidFill>
                            <a:schemeClr val="dk1"/>
                          </a:solidFill>
                          <a:latin typeface="+mn-lt"/>
                          <a:ea typeface="+mn-ea"/>
                          <a:cs typeface="+mn-cs"/>
                        </a:rPr>
                        <a:t>20 ( 24.7%) 23</a:t>
                      </a:r>
                      <a:endParaRPr lang="en-GB" sz="1400" kern="1200" dirty="0">
                        <a:solidFill>
                          <a:schemeClr val="dk1"/>
                        </a:solidFill>
                        <a:latin typeface="+mn-lt"/>
                        <a:ea typeface="+mn-ea"/>
                        <a:cs typeface="+mn-cs"/>
                      </a:endParaRPr>
                    </a:p>
                  </a:txBody>
                  <a:tcPr marL="6350" marR="6350" marT="0" marB="0" anchor="ctr"/>
                </a:tc>
                <a:extLst>
                  <a:ext uri="{0D108BD9-81ED-4DB2-BD59-A6C34878D82A}">
                    <a16:rowId xmlns:a16="http://schemas.microsoft.com/office/drawing/2014/main" val="3790991950"/>
                  </a:ext>
                </a:extLst>
              </a:tr>
              <a:tr h="370840">
                <a:tc>
                  <a:txBody>
                    <a:bodyPr/>
                    <a:lstStyle/>
                    <a:p>
                      <a:r>
                        <a:rPr lang="en-US" sz="1400" dirty="0">
                          <a:latin typeface="+mn-lt"/>
                        </a:rPr>
                        <a:t>Diarrhoea</a:t>
                      </a:r>
                    </a:p>
                  </a:txBody>
                  <a:tcPr anchor="ctr"/>
                </a:tc>
                <a:tc>
                  <a:txBody>
                    <a:bodyPr/>
                    <a:lstStyle/>
                    <a:p>
                      <a:r>
                        <a:rPr lang="en-US" sz="1400" dirty="0">
                          <a:latin typeface="+mn-lt"/>
                        </a:rPr>
                        <a:t>n (%) E</a:t>
                      </a:r>
                    </a:p>
                  </a:txBody>
                  <a:tcPr anchor="ctr"/>
                </a:tc>
                <a:tc>
                  <a:txBody>
                    <a:bodyPr/>
                    <a:lstStyle/>
                    <a:p>
                      <a:pPr>
                        <a:spcBef>
                          <a:spcPts val="50"/>
                        </a:spcBef>
                        <a:spcAft>
                          <a:spcPts val="50"/>
                        </a:spcAft>
                      </a:pPr>
                      <a:r>
                        <a:rPr lang="en-MY" sz="1400" kern="1200" dirty="0">
                          <a:solidFill>
                            <a:schemeClr val="dk1"/>
                          </a:solidFill>
                          <a:latin typeface="+mn-lt"/>
                          <a:ea typeface="+mn-ea"/>
                          <a:cs typeface="+mn-cs"/>
                        </a:rPr>
                        <a:t>  8 ( 20.0%) 10</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a:t>
                      </a:r>
                      <a:r>
                        <a:rPr lang="en-MY" sz="1400" kern="1200" dirty="0">
                          <a:solidFill>
                            <a:schemeClr val="dk1"/>
                          </a:solidFill>
                          <a:latin typeface="+mn-lt"/>
                          <a:ea typeface="+mn-ea"/>
                          <a:cs typeface="+mn-cs"/>
                        </a:rPr>
                        <a:t>8 ( 19.5%) 9</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a:t>
                      </a:r>
                      <a:r>
                        <a:rPr lang="en-MY" sz="1400" kern="1200" dirty="0">
                          <a:solidFill>
                            <a:schemeClr val="dk1"/>
                          </a:solidFill>
                          <a:latin typeface="+mn-lt"/>
                          <a:ea typeface="+mn-ea"/>
                          <a:cs typeface="+mn-cs"/>
                        </a:rPr>
                        <a:t>16 ( 19.8%) 19</a:t>
                      </a:r>
                      <a:endParaRPr lang="en-GB" sz="1400" kern="1200" dirty="0">
                        <a:solidFill>
                          <a:schemeClr val="dk1"/>
                        </a:solidFill>
                        <a:latin typeface="+mn-lt"/>
                        <a:ea typeface="+mn-ea"/>
                        <a:cs typeface="+mn-cs"/>
                      </a:endParaRPr>
                    </a:p>
                  </a:txBody>
                  <a:tcPr marL="6350" marR="6350" marT="0" marB="0" anchor="ctr"/>
                </a:tc>
                <a:extLst>
                  <a:ext uri="{0D108BD9-81ED-4DB2-BD59-A6C34878D82A}">
                    <a16:rowId xmlns:a16="http://schemas.microsoft.com/office/drawing/2014/main" val="1993227108"/>
                  </a:ext>
                </a:extLst>
              </a:tr>
              <a:tr h="370840">
                <a:tc>
                  <a:txBody>
                    <a:bodyPr/>
                    <a:lstStyle/>
                    <a:p>
                      <a:r>
                        <a:rPr lang="en-US" sz="1400" dirty="0">
                          <a:latin typeface="+mn-lt"/>
                        </a:rPr>
                        <a:t>Abdominal pain</a:t>
                      </a:r>
                    </a:p>
                  </a:txBody>
                  <a:tcPr anchor="ctr"/>
                </a:tc>
                <a:tc>
                  <a:txBody>
                    <a:bodyPr/>
                    <a:lstStyle/>
                    <a:p>
                      <a:r>
                        <a:rPr lang="en-US" sz="1400" dirty="0">
                          <a:latin typeface="+mn-lt"/>
                        </a:rPr>
                        <a:t>n (%) E</a:t>
                      </a:r>
                    </a:p>
                  </a:txBody>
                  <a:tcPr anchor="ctr"/>
                </a:tc>
                <a:tc>
                  <a:txBody>
                    <a:bodyPr/>
                    <a:lstStyle/>
                    <a:p>
                      <a:pPr>
                        <a:spcBef>
                          <a:spcPts val="50"/>
                        </a:spcBef>
                        <a:spcAft>
                          <a:spcPts val="50"/>
                        </a:spcAft>
                      </a:pPr>
                      <a:r>
                        <a:rPr lang="en-AU" sz="1400" kern="1200" dirty="0">
                          <a:solidFill>
                            <a:schemeClr val="dk1"/>
                          </a:solidFill>
                          <a:latin typeface="+mn-lt"/>
                          <a:ea typeface="+mn-ea"/>
                          <a:cs typeface="+mn-cs"/>
                        </a:rPr>
                        <a:t>  6 ( 15.0%)   7</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1 (  2.4%)   1</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7 (  8.6%)   8</a:t>
                      </a:r>
                      <a:endParaRPr lang="en-GB" sz="1400" kern="1200" dirty="0">
                        <a:solidFill>
                          <a:schemeClr val="dk1"/>
                        </a:solidFill>
                        <a:latin typeface="+mn-lt"/>
                        <a:ea typeface="+mn-ea"/>
                        <a:cs typeface="+mn-cs"/>
                      </a:endParaRPr>
                    </a:p>
                  </a:txBody>
                  <a:tcPr marL="6350" marR="6350" marT="0" marB="0" anchor="ctr"/>
                </a:tc>
                <a:extLst>
                  <a:ext uri="{0D108BD9-81ED-4DB2-BD59-A6C34878D82A}">
                    <a16:rowId xmlns:a16="http://schemas.microsoft.com/office/drawing/2014/main" val="1586704379"/>
                  </a:ext>
                </a:extLst>
              </a:tr>
              <a:tr h="370840">
                <a:tc>
                  <a:txBody>
                    <a:bodyPr/>
                    <a:lstStyle/>
                    <a:p>
                      <a:r>
                        <a:rPr lang="en-US" sz="1400" dirty="0">
                          <a:latin typeface="+mn-lt"/>
                        </a:rPr>
                        <a:t>Vomiting</a:t>
                      </a:r>
                    </a:p>
                  </a:txBody>
                  <a:tcPr anchor="ctr"/>
                </a:tc>
                <a:tc>
                  <a:txBody>
                    <a:bodyPr/>
                    <a:lstStyle/>
                    <a:p>
                      <a:r>
                        <a:rPr lang="en-US" sz="1400" dirty="0">
                          <a:latin typeface="+mn-lt"/>
                        </a:rPr>
                        <a:t>n (%) E</a:t>
                      </a:r>
                    </a:p>
                  </a:txBody>
                  <a:tcPr anchor="ctr"/>
                </a:tc>
                <a:tc>
                  <a:txBody>
                    <a:bodyPr/>
                    <a:lstStyle/>
                    <a:p>
                      <a:pPr>
                        <a:spcBef>
                          <a:spcPts val="50"/>
                        </a:spcBef>
                        <a:spcAft>
                          <a:spcPts val="50"/>
                        </a:spcAft>
                      </a:pPr>
                      <a:r>
                        <a:rPr lang="en-AU" sz="1400" kern="1200" dirty="0">
                          <a:solidFill>
                            <a:schemeClr val="dk1"/>
                          </a:solidFill>
                          <a:latin typeface="+mn-lt"/>
                          <a:ea typeface="+mn-ea"/>
                          <a:cs typeface="+mn-cs"/>
                        </a:rPr>
                        <a:t>  1 (  2.5%)   1</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6 ( 14.6%)   6</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7 (  8.6%)   7</a:t>
                      </a:r>
                      <a:endParaRPr lang="en-GB" sz="1400" kern="1200" dirty="0">
                        <a:solidFill>
                          <a:schemeClr val="dk1"/>
                        </a:solidFill>
                        <a:latin typeface="+mn-lt"/>
                        <a:ea typeface="+mn-ea"/>
                        <a:cs typeface="+mn-cs"/>
                      </a:endParaRPr>
                    </a:p>
                  </a:txBody>
                  <a:tcPr marL="6350" marR="6350" marT="0" marB="0" anchor="ctr"/>
                </a:tc>
                <a:extLst>
                  <a:ext uri="{0D108BD9-81ED-4DB2-BD59-A6C34878D82A}">
                    <a16:rowId xmlns:a16="http://schemas.microsoft.com/office/drawing/2014/main" val="3693381711"/>
                  </a:ext>
                </a:extLst>
              </a:tr>
              <a:tr h="370840">
                <a:tc>
                  <a:txBody>
                    <a:bodyPr/>
                    <a:lstStyle/>
                    <a:p>
                      <a:r>
                        <a:rPr lang="en-US" sz="1400" dirty="0">
                          <a:latin typeface="+mn-lt"/>
                        </a:rPr>
                        <a:t>Abdominal pain upper</a:t>
                      </a:r>
                    </a:p>
                  </a:txBody>
                  <a:tcPr anchor="ctr"/>
                </a:tc>
                <a:tc>
                  <a:txBody>
                    <a:bodyPr/>
                    <a:lstStyle/>
                    <a:p>
                      <a:r>
                        <a:rPr lang="en-US" sz="1400" dirty="0">
                          <a:latin typeface="+mn-lt"/>
                        </a:rPr>
                        <a:t>n (%) E</a:t>
                      </a:r>
                    </a:p>
                  </a:txBody>
                  <a:tcPr anchor="ctr"/>
                </a:tc>
                <a:tc>
                  <a:txBody>
                    <a:bodyPr/>
                    <a:lstStyle/>
                    <a:p>
                      <a:pPr>
                        <a:spcBef>
                          <a:spcPts val="50"/>
                        </a:spcBef>
                        <a:spcAft>
                          <a:spcPts val="50"/>
                        </a:spcAft>
                      </a:pPr>
                      <a:r>
                        <a:rPr lang="en-AU" sz="1400" kern="1200" dirty="0">
                          <a:solidFill>
                            <a:schemeClr val="dk1"/>
                          </a:solidFill>
                          <a:latin typeface="+mn-lt"/>
                          <a:ea typeface="+mn-ea"/>
                          <a:cs typeface="+mn-cs"/>
                        </a:rPr>
                        <a:t>  6 ( 15.0%)   7</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0 (  0.0%)   0</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6 (  7.4%)   7</a:t>
                      </a:r>
                      <a:endParaRPr lang="en-GB" sz="1400" kern="1200" dirty="0">
                        <a:solidFill>
                          <a:schemeClr val="dk1"/>
                        </a:solidFill>
                        <a:latin typeface="+mn-lt"/>
                        <a:ea typeface="+mn-ea"/>
                        <a:cs typeface="+mn-cs"/>
                      </a:endParaRPr>
                    </a:p>
                  </a:txBody>
                  <a:tcPr marL="6350" marR="6350" marT="0" marB="0" anchor="ctr"/>
                </a:tc>
                <a:extLst>
                  <a:ext uri="{0D108BD9-81ED-4DB2-BD59-A6C34878D82A}">
                    <a16:rowId xmlns:a16="http://schemas.microsoft.com/office/drawing/2014/main" val="391337900"/>
                  </a:ext>
                </a:extLst>
              </a:tr>
              <a:tr h="370840">
                <a:tc>
                  <a:txBody>
                    <a:bodyPr/>
                    <a:lstStyle/>
                    <a:p>
                      <a:r>
                        <a:rPr lang="en-US" sz="1400" dirty="0">
                          <a:latin typeface="+mn-lt"/>
                        </a:rPr>
                        <a:t>Dizziness</a:t>
                      </a:r>
                    </a:p>
                  </a:txBody>
                  <a:tcPr anchor="ctr"/>
                </a:tc>
                <a:tc>
                  <a:txBody>
                    <a:bodyPr/>
                    <a:lstStyle/>
                    <a:p>
                      <a:r>
                        <a:rPr lang="en-US" sz="1400" dirty="0">
                          <a:latin typeface="+mn-lt"/>
                        </a:rPr>
                        <a:t>n (%) E</a:t>
                      </a:r>
                    </a:p>
                  </a:txBody>
                  <a:tcPr anchor="ctr"/>
                </a:tc>
                <a:tc>
                  <a:txBody>
                    <a:bodyPr/>
                    <a:lstStyle/>
                    <a:p>
                      <a:pPr>
                        <a:spcBef>
                          <a:spcPts val="50"/>
                        </a:spcBef>
                        <a:spcAft>
                          <a:spcPts val="50"/>
                        </a:spcAft>
                      </a:pPr>
                      <a:r>
                        <a:rPr lang="en-AU" sz="1400" kern="1200" dirty="0">
                          <a:solidFill>
                            <a:schemeClr val="dk1"/>
                          </a:solidFill>
                          <a:latin typeface="+mn-lt"/>
                          <a:ea typeface="+mn-ea"/>
                          <a:cs typeface="+mn-cs"/>
                        </a:rPr>
                        <a:t>  3 (  7.5%)   3</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a:t>
                      </a:r>
                      <a:r>
                        <a:rPr lang="en-MY" sz="1400" kern="1200" dirty="0">
                          <a:solidFill>
                            <a:schemeClr val="dk1"/>
                          </a:solidFill>
                          <a:latin typeface="+mn-lt"/>
                          <a:ea typeface="+mn-ea"/>
                          <a:cs typeface="+mn-cs"/>
                        </a:rPr>
                        <a:t>2 ( 4.9%) 2</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a:t>
                      </a:r>
                      <a:r>
                        <a:rPr lang="en-MY" sz="1400" kern="1200" dirty="0">
                          <a:solidFill>
                            <a:schemeClr val="dk1"/>
                          </a:solidFill>
                          <a:latin typeface="+mn-lt"/>
                          <a:ea typeface="+mn-ea"/>
                          <a:cs typeface="+mn-cs"/>
                        </a:rPr>
                        <a:t>5 ( 6.2%) 5</a:t>
                      </a:r>
                      <a:endParaRPr lang="en-GB" sz="1400" kern="1200" dirty="0">
                        <a:solidFill>
                          <a:schemeClr val="dk1"/>
                        </a:solidFill>
                        <a:latin typeface="+mn-lt"/>
                        <a:ea typeface="+mn-ea"/>
                        <a:cs typeface="+mn-cs"/>
                      </a:endParaRPr>
                    </a:p>
                  </a:txBody>
                  <a:tcPr marL="6350" marR="6350" marT="0" marB="0" anchor="ctr"/>
                </a:tc>
                <a:extLst>
                  <a:ext uri="{0D108BD9-81ED-4DB2-BD59-A6C34878D82A}">
                    <a16:rowId xmlns:a16="http://schemas.microsoft.com/office/drawing/2014/main" val="3203687018"/>
                  </a:ext>
                </a:extLst>
              </a:tr>
              <a:tr h="370840">
                <a:tc>
                  <a:txBody>
                    <a:bodyPr/>
                    <a:lstStyle/>
                    <a:p>
                      <a:r>
                        <a:rPr lang="en-US" sz="1400" dirty="0">
                          <a:latin typeface="+mn-lt"/>
                        </a:rPr>
                        <a:t>Dyspepsia</a:t>
                      </a:r>
                    </a:p>
                  </a:txBody>
                  <a:tcPr anchor="ctr"/>
                </a:tc>
                <a:tc>
                  <a:txBody>
                    <a:bodyPr/>
                    <a:lstStyle/>
                    <a:p>
                      <a:r>
                        <a:rPr lang="en-US" sz="1400" dirty="0">
                          <a:latin typeface="+mn-lt"/>
                        </a:rPr>
                        <a:t>n (%) E</a:t>
                      </a:r>
                    </a:p>
                  </a:txBody>
                  <a:tcPr anchor="ctr"/>
                </a:tc>
                <a:tc>
                  <a:txBody>
                    <a:bodyPr/>
                    <a:lstStyle/>
                    <a:p>
                      <a:pPr>
                        <a:spcBef>
                          <a:spcPts val="50"/>
                        </a:spcBef>
                        <a:spcAft>
                          <a:spcPts val="50"/>
                        </a:spcAft>
                      </a:pPr>
                      <a:r>
                        <a:rPr lang="en-AU" sz="1400" kern="1200" dirty="0">
                          <a:solidFill>
                            <a:schemeClr val="dk1"/>
                          </a:solidFill>
                          <a:latin typeface="+mn-lt"/>
                          <a:ea typeface="+mn-ea"/>
                          <a:cs typeface="+mn-cs"/>
                        </a:rPr>
                        <a:t>  3 (  7.5%)   3</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2 (  4.9%)   2</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5 (  6.2%)   5</a:t>
                      </a:r>
                      <a:endParaRPr lang="en-GB" sz="1400" kern="1200" dirty="0">
                        <a:solidFill>
                          <a:schemeClr val="dk1"/>
                        </a:solidFill>
                        <a:latin typeface="+mn-lt"/>
                        <a:ea typeface="+mn-ea"/>
                        <a:cs typeface="+mn-cs"/>
                      </a:endParaRPr>
                    </a:p>
                  </a:txBody>
                  <a:tcPr marL="6350" marR="6350" marT="0" marB="0" anchor="ctr"/>
                </a:tc>
                <a:extLst>
                  <a:ext uri="{0D108BD9-81ED-4DB2-BD59-A6C34878D82A}">
                    <a16:rowId xmlns:a16="http://schemas.microsoft.com/office/drawing/2014/main" val="1133721889"/>
                  </a:ext>
                </a:extLst>
              </a:tr>
              <a:tr h="370840">
                <a:tc>
                  <a:txBody>
                    <a:bodyPr/>
                    <a:lstStyle/>
                    <a:p>
                      <a:r>
                        <a:rPr lang="en-US" sz="1400" dirty="0">
                          <a:latin typeface="+mn-lt"/>
                        </a:rPr>
                        <a:t>Gastrooesophageal reflux disease</a:t>
                      </a:r>
                    </a:p>
                  </a:txBody>
                  <a:tcPr anchor="ctr"/>
                </a:tc>
                <a:tc>
                  <a:txBody>
                    <a:bodyPr/>
                    <a:lstStyle/>
                    <a:p>
                      <a:r>
                        <a:rPr lang="en-US" sz="1400" dirty="0">
                          <a:latin typeface="+mn-lt"/>
                        </a:rPr>
                        <a:t>n (%) E</a:t>
                      </a:r>
                    </a:p>
                  </a:txBody>
                  <a:tcPr anchor="ctr"/>
                </a:tc>
                <a:tc>
                  <a:txBody>
                    <a:bodyPr/>
                    <a:lstStyle/>
                    <a:p>
                      <a:pPr>
                        <a:spcBef>
                          <a:spcPts val="50"/>
                        </a:spcBef>
                        <a:spcAft>
                          <a:spcPts val="50"/>
                        </a:spcAft>
                      </a:pPr>
                      <a:r>
                        <a:rPr lang="en-AU" sz="1400" kern="1200" dirty="0">
                          <a:solidFill>
                            <a:schemeClr val="dk1"/>
                          </a:solidFill>
                          <a:latin typeface="+mn-lt"/>
                          <a:ea typeface="+mn-ea"/>
                          <a:cs typeface="+mn-cs"/>
                        </a:rPr>
                        <a:t>  3 (  7.5%)   3</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2 (  4.9%)   2</a:t>
                      </a:r>
                      <a:endParaRPr lang="en-GB" sz="1400" kern="1200" dirty="0">
                        <a:solidFill>
                          <a:schemeClr val="dk1"/>
                        </a:solidFill>
                        <a:latin typeface="+mn-lt"/>
                        <a:ea typeface="+mn-ea"/>
                        <a:cs typeface="+mn-cs"/>
                      </a:endParaRPr>
                    </a:p>
                  </a:txBody>
                  <a:tcPr marL="6350" marR="6350" marT="0" marB="0" anchor="ctr"/>
                </a:tc>
                <a:tc>
                  <a:txBody>
                    <a:bodyPr/>
                    <a:lstStyle/>
                    <a:p>
                      <a:pPr>
                        <a:spcBef>
                          <a:spcPts val="50"/>
                        </a:spcBef>
                        <a:spcAft>
                          <a:spcPts val="50"/>
                        </a:spcAft>
                      </a:pPr>
                      <a:r>
                        <a:rPr lang="en-AU" sz="1400" kern="1200" dirty="0">
                          <a:solidFill>
                            <a:schemeClr val="dk1"/>
                          </a:solidFill>
                          <a:latin typeface="+mn-lt"/>
                          <a:ea typeface="+mn-ea"/>
                          <a:cs typeface="+mn-cs"/>
                        </a:rPr>
                        <a:t>  5 (  6.2%)   5</a:t>
                      </a:r>
                      <a:endParaRPr lang="en-GB" sz="1400" kern="1200" dirty="0">
                        <a:solidFill>
                          <a:schemeClr val="dk1"/>
                        </a:solidFill>
                        <a:latin typeface="+mn-lt"/>
                        <a:ea typeface="+mn-ea"/>
                        <a:cs typeface="+mn-cs"/>
                      </a:endParaRPr>
                    </a:p>
                  </a:txBody>
                  <a:tcPr marL="6350" marR="6350" marT="0" marB="0" anchor="ctr"/>
                </a:tc>
                <a:extLst>
                  <a:ext uri="{0D108BD9-81ED-4DB2-BD59-A6C34878D82A}">
                    <a16:rowId xmlns:a16="http://schemas.microsoft.com/office/drawing/2014/main" val="3566512078"/>
                  </a:ext>
                </a:extLst>
              </a:tr>
            </a:tbl>
          </a:graphicData>
        </a:graphic>
      </p:graphicFrame>
      <p:sp>
        <p:nvSpPr>
          <p:cNvPr id="10" name="TextBox 9">
            <a:extLst>
              <a:ext uri="{FF2B5EF4-FFF2-40B4-BE49-F238E27FC236}">
                <a16:creationId xmlns:a16="http://schemas.microsoft.com/office/drawing/2014/main" id="{4DD99E97-5AAB-E73B-F57E-B8CEA9282194}"/>
              </a:ext>
            </a:extLst>
          </p:cNvPr>
          <p:cNvSpPr txBox="1"/>
          <p:nvPr/>
        </p:nvSpPr>
        <p:spPr>
          <a:xfrm>
            <a:off x="4355516" y="1182074"/>
            <a:ext cx="5787190" cy="369332"/>
          </a:xfrm>
          <a:prstGeom prst="rect">
            <a:avLst/>
          </a:prstGeom>
          <a:noFill/>
        </p:spPr>
        <p:txBody>
          <a:bodyPr wrap="square" rtlCol="0">
            <a:spAutoFit/>
          </a:bodyPr>
          <a:lstStyle/>
          <a:p>
            <a:r>
              <a:rPr lang="en-IN" sz="1800" b="1" dirty="0"/>
              <a:t>Incidence of TEAEs (</a:t>
            </a:r>
            <a:r>
              <a:rPr lang="en-MY" sz="1800" b="1" dirty="0"/>
              <a:t>≥</a:t>
            </a:r>
            <a:r>
              <a:rPr lang="en-IN" sz="1800" b="1" dirty="0"/>
              <a:t>5% subjects) in order of Frequency</a:t>
            </a:r>
            <a:endParaRPr lang="en-US" dirty="0"/>
          </a:p>
        </p:txBody>
      </p:sp>
    </p:spTree>
    <p:extLst>
      <p:ext uri="{BB962C8B-B14F-4D97-AF65-F5344CB8AC3E}">
        <p14:creationId xmlns:p14="http://schemas.microsoft.com/office/powerpoint/2010/main" val="2023796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3EC6CB4-777A-41D7-B453-44EE0C734EAD}"/>
              </a:ext>
            </a:extLst>
          </p:cNvPr>
          <p:cNvSpPr>
            <a:spLocks noGrp="1"/>
          </p:cNvSpPr>
          <p:nvPr>
            <p:ph type="title"/>
          </p:nvPr>
        </p:nvSpPr>
        <p:spPr/>
        <p:txBody>
          <a:bodyPr/>
          <a:lstStyle/>
          <a:p>
            <a:r>
              <a:rPr lang="en-US" dirty="0">
                <a:solidFill>
                  <a:schemeClr val="bg2"/>
                </a:solidFill>
              </a:rPr>
              <a:t>DISCUSSION</a:t>
            </a:r>
            <a:br>
              <a:rPr lang="en-US" dirty="0"/>
            </a:br>
            <a:r>
              <a:rPr lang="en-US" sz="2000" dirty="0"/>
              <a:t>Discussion of results</a:t>
            </a:r>
            <a:endParaRPr lang="en-US" dirty="0"/>
          </a:p>
        </p:txBody>
      </p:sp>
      <p:sp>
        <p:nvSpPr>
          <p:cNvPr id="11" name="Arrow: Bent 10">
            <a:extLst>
              <a:ext uri="{FF2B5EF4-FFF2-40B4-BE49-F238E27FC236}">
                <a16:creationId xmlns:a16="http://schemas.microsoft.com/office/drawing/2014/main" id="{3A923BBC-6B35-4FAB-A503-6CEE717AC1F0}"/>
              </a:ext>
            </a:extLst>
          </p:cNvPr>
          <p:cNvSpPr/>
          <p:nvPr/>
        </p:nvSpPr>
        <p:spPr>
          <a:xfrm flipH="1">
            <a:off x="-2" y="1203325"/>
            <a:ext cx="587376" cy="3037594"/>
          </a:xfrm>
          <a:prstGeom prst="bentArrow">
            <a:avLst>
              <a:gd name="adj1" fmla="val 0"/>
              <a:gd name="adj2" fmla="val 0"/>
              <a:gd name="adj3" fmla="val 0"/>
              <a:gd name="adj4" fmla="val 23439"/>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 name="TextBox 12">
            <a:extLst>
              <a:ext uri="{FF2B5EF4-FFF2-40B4-BE49-F238E27FC236}">
                <a16:creationId xmlns:a16="http://schemas.microsoft.com/office/drawing/2014/main" id="{8F9ACFE0-CB80-49D1-A9A5-EFDFFEA9E4A4}"/>
              </a:ext>
            </a:extLst>
          </p:cNvPr>
          <p:cNvSpPr txBox="1"/>
          <p:nvPr/>
        </p:nvSpPr>
        <p:spPr>
          <a:xfrm>
            <a:off x="795339" y="1431169"/>
            <a:ext cx="10809286" cy="2333111"/>
          </a:xfrm>
          <a:prstGeom prst="rect">
            <a:avLst/>
          </a:prstGeom>
          <a:noFill/>
        </p:spPr>
        <p:txBody>
          <a:bodyPr wrap="square" lIns="0" tIns="0" rIns="0" bIns="0">
            <a:noAutofit/>
          </a:bodyPr>
          <a:lstStyle/>
          <a:p>
            <a:pPr>
              <a:spcBef>
                <a:spcPts val="600"/>
              </a:spcBef>
              <a:defRPr/>
            </a:pPr>
            <a:r>
              <a:rPr lang="en-US" sz="1600" dirty="0">
                <a:solidFill>
                  <a:schemeClr val="bg2"/>
                </a:solidFill>
                <a:effectLst/>
                <a:ea typeface="Times New Roman" panose="02020603050405020304" pitchFamily="18" charset="0"/>
                <a:cs typeface="Times New Roman" panose="02020603050405020304" pitchFamily="18" charset="0"/>
              </a:rPr>
              <a:t>While this study was not powered for the primary endpoint, promising results at Month 2 and in a pre-specified per-protocol analysis point to efficacy signals for CER-001. Future studies will use a revised formulation. The tolerability of both CER-001 and placebo in this study and the subsequent withdrawal rate in both arms led to a high degree of variability in the data, which in addition to the small sample size affects the study conclusions. However, the magnitude of effect seen, even in the small numbers, gives reason to further explore development in this indication. </a:t>
            </a:r>
            <a:r>
              <a:rPr lang="en-US" sz="1600" dirty="0">
                <a:solidFill>
                  <a:schemeClr val="bg2"/>
                </a:solidFill>
                <a:ea typeface="Times New Roman" panose="02020603050405020304" pitchFamily="18" charset="0"/>
                <a:cs typeface="Times New Roman" panose="02020603050405020304" pitchFamily="18" charset="0"/>
              </a:rPr>
              <a:t>Continued access to CER-001 was requested by three subjects and is managed under a Special Access Scheme.</a:t>
            </a:r>
            <a:endParaRPr lang="en-US" sz="1600" dirty="0">
              <a:solidFill>
                <a:schemeClr val="bg2"/>
              </a:solidFill>
              <a:effectLst/>
              <a:ea typeface="Times New Roman" panose="02020603050405020304" pitchFamily="18" charset="0"/>
              <a:cs typeface="Times New Roman" panose="02020603050405020304" pitchFamily="18" charset="0"/>
            </a:endParaRPr>
          </a:p>
          <a:p>
            <a:pPr marR="0" lvl="0" algn="l" defTabSz="914400" rtl="0" eaLnBrk="1" fontAlgn="auto" latinLnBrk="0" hangingPunct="1">
              <a:lnSpc>
                <a:spcPct val="100000"/>
              </a:lnSpc>
              <a:spcBef>
                <a:spcPts val="600"/>
              </a:spcBef>
              <a:spcAft>
                <a:spcPts val="0"/>
              </a:spcAft>
              <a:buClrTx/>
              <a:buSzTx/>
              <a:tabLst/>
              <a:defRPr/>
            </a:pPr>
            <a:r>
              <a:rPr lang="en-US" sz="1600" dirty="0">
                <a:solidFill>
                  <a:schemeClr val="bg2"/>
                </a:solidFill>
                <a:ea typeface="Times New Roman" panose="02020603050405020304" pitchFamily="18" charset="0"/>
                <a:cs typeface="Times New Roman" panose="02020603050405020304" pitchFamily="18" charset="0"/>
              </a:rPr>
              <a:t>The targets of the traditional preventive treatments for migraine are the brain’s excitation/inhibition balance and/or serotonin metabolism and come with associated side effect profiles. The newer CGRP therapies are better tolerated for many than traditional therapies and effective in studies with large sample sizes and effect sizes ranging from a -0.8 (</a:t>
            </a:r>
            <a:r>
              <a:rPr lang="en-US" sz="1600" dirty="0" err="1">
                <a:solidFill>
                  <a:schemeClr val="bg2"/>
                </a:solidFill>
                <a:ea typeface="Times New Roman" panose="02020603050405020304" pitchFamily="18" charset="0"/>
                <a:cs typeface="Times New Roman" panose="02020603050405020304" pitchFamily="18" charset="0"/>
              </a:rPr>
              <a:t>rimegepant</a:t>
            </a:r>
            <a:r>
              <a:rPr lang="en-US" sz="1600" dirty="0">
                <a:solidFill>
                  <a:schemeClr val="bg2"/>
                </a:solidFill>
                <a:ea typeface="Times New Roman" panose="02020603050405020304" pitchFamily="18" charset="0"/>
                <a:cs typeface="Times New Roman" panose="02020603050405020304" pitchFamily="18" charset="0"/>
              </a:rPr>
              <a:t>, episodic and chronic migraine) to -2.6 migraine day (</a:t>
            </a:r>
            <a:r>
              <a:rPr lang="en-US" sz="1600" dirty="0" err="1">
                <a:solidFill>
                  <a:schemeClr val="bg2"/>
                </a:solidFill>
                <a:ea typeface="Times New Roman" panose="02020603050405020304" pitchFamily="18" charset="0"/>
                <a:cs typeface="Times New Roman" panose="02020603050405020304" pitchFamily="18" charset="0"/>
              </a:rPr>
              <a:t>eptinezumab</a:t>
            </a:r>
            <a:r>
              <a:rPr lang="en-US" sz="1600" dirty="0">
                <a:solidFill>
                  <a:schemeClr val="bg2"/>
                </a:solidFill>
                <a:ea typeface="Times New Roman" panose="02020603050405020304" pitchFamily="18" charset="0"/>
                <a:cs typeface="Times New Roman" panose="02020603050405020304" pitchFamily="18" charset="0"/>
              </a:rPr>
              <a:t>, chronic migraine) difference to placebo. While the CGRP agents provide a welcome new treatment option, further treatment options are still required to address the multifactorial nature of the disease, with heterogeneous migraine types responding differently to treatments. Studies suggest a metabolic pathway as a valid and viable target which has not yet been fully explored. Data from case studies and controlled trials of the ketogenic diet support this target [5-8]. Ketogenic diets are difficult to maintain. CER-001 is a ketogenic therapy without the need for dietary modifications or restrictions that offers a different target to the established migraine </a:t>
            </a:r>
            <a:r>
              <a:rPr lang="en-US" sz="1600">
                <a:solidFill>
                  <a:schemeClr val="bg2"/>
                </a:solidFill>
                <a:ea typeface="Times New Roman" panose="02020603050405020304" pitchFamily="18" charset="0"/>
                <a:cs typeface="Times New Roman" panose="02020603050405020304" pitchFamily="18" charset="0"/>
              </a:rPr>
              <a:t>preventive therapies.</a:t>
            </a:r>
            <a:endParaRPr lang="en-US" sz="1600" dirty="0">
              <a:solidFill>
                <a:schemeClr val="bg2"/>
              </a:solidFill>
              <a:ea typeface="Times New Roman" panose="02020603050405020304" pitchFamily="18" charset="0"/>
              <a:cs typeface="Times New Roman" panose="02020603050405020304" pitchFamily="18" charset="0"/>
            </a:endParaRPr>
          </a:p>
          <a:p>
            <a:pPr marR="0" lvl="0" algn="l" defTabSz="914400" rtl="0" eaLnBrk="1" fontAlgn="auto" latinLnBrk="0" hangingPunct="1">
              <a:lnSpc>
                <a:spcPct val="100000"/>
              </a:lnSpc>
              <a:spcBef>
                <a:spcPts val="600"/>
              </a:spcBef>
              <a:spcAft>
                <a:spcPts val="0"/>
              </a:spcAft>
              <a:buClrTx/>
              <a:buSzTx/>
              <a:tabLst/>
              <a:defRPr/>
            </a:pPr>
            <a:endParaRPr lang="en-US" sz="1600" dirty="0">
              <a:solidFill>
                <a:schemeClr val="bg2"/>
              </a:solidFill>
              <a:ea typeface="Times New Roman" panose="02020603050405020304" pitchFamily="18" charset="0"/>
              <a:cs typeface="Times New Roman" panose="02020603050405020304" pitchFamily="18" charset="0"/>
            </a:endParaRPr>
          </a:p>
          <a:p>
            <a:pPr marR="0" lvl="0" algn="l" defTabSz="914400" rtl="0" eaLnBrk="1" fontAlgn="auto" latinLnBrk="0" hangingPunct="1">
              <a:lnSpc>
                <a:spcPct val="100000"/>
              </a:lnSpc>
              <a:spcBef>
                <a:spcPts val="600"/>
              </a:spcBef>
              <a:spcAft>
                <a:spcPts val="0"/>
              </a:spcAft>
              <a:buClrTx/>
              <a:buSzTx/>
              <a:tabLst/>
              <a:defRPr/>
            </a:pPr>
            <a:endParaRPr lang="en-US" sz="1600" dirty="0">
              <a:solidFill>
                <a:schemeClr val="bg2"/>
              </a:solidFill>
              <a:ea typeface="Times New Roman" panose="02020603050405020304" pitchFamily="18" charset="0"/>
              <a:cs typeface="Times New Roman" panose="02020603050405020304" pitchFamily="18" charset="0"/>
            </a:endParaRPr>
          </a:p>
        </p:txBody>
      </p:sp>
      <p:sp>
        <p:nvSpPr>
          <p:cNvPr id="15" name="Freeform: Shape 9">
            <a:extLst>
              <a:ext uri="{FF2B5EF4-FFF2-40B4-BE49-F238E27FC236}">
                <a16:creationId xmlns:a16="http://schemas.microsoft.com/office/drawing/2014/main" id="{08188B39-5B9C-4F58-9358-750715C6EDE1}"/>
              </a:ext>
            </a:extLst>
          </p:cNvPr>
          <p:cNvSpPr/>
          <p:nvPr/>
        </p:nvSpPr>
        <p:spPr>
          <a:xfrm flipH="1">
            <a:off x="526011" y="1505263"/>
            <a:ext cx="135114" cy="135114"/>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4" name="Freeform: Shape 9">
            <a:extLst>
              <a:ext uri="{FF2B5EF4-FFF2-40B4-BE49-F238E27FC236}">
                <a16:creationId xmlns:a16="http://schemas.microsoft.com/office/drawing/2014/main" id="{A0475CB5-71A5-4340-4629-ABB4F114A934}"/>
              </a:ext>
            </a:extLst>
          </p:cNvPr>
          <p:cNvSpPr/>
          <p:nvPr/>
        </p:nvSpPr>
        <p:spPr>
          <a:xfrm flipH="1">
            <a:off x="519817" y="3037730"/>
            <a:ext cx="135114" cy="135114"/>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Tree>
    <p:extLst>
      <p:ext uri="{BB962C8B-B14F-4D97-AF65-F5344CB8AC3E}">
        <p14:creationId xmlns:p14="http://schemas.microsoft.com/office/powerpoint/2010/main" val="1304076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3EC6CB4-777A-41D7-B453-44EE0C734EAD}"/>
              </a:ext>
            </a:extLst>
          </p:cNvPr>
          <p:cNvSpPr>
            <a:spLocks noGrp="1"/>
          </p:cNvSpPr>
          <p:nvPr>
            <p:ph type="title"/>
          </p:nvPr>
        </p:nvSpPr>
        <p:spPr/>
        <p:txBody>
          <a:bodyPr/>
          <a:lstStyle/>
          <a:p>
            <a:r>
              <a:rPr lang="en-US" dirty="0">
                <a:solidFill>
                  <a:schemeClr val="bg2"/>
                </a:solidFill>
              </a:rPr>
              <a:t>CONCLUSIONS</a:t>
            </a:r>
            <a:br>
              <a:rPr lang="en-US" dirty="0"/>
            </a:br>
            <a:endParaRPr lang="en-US" dirty="0"/>
          </a:p>
        </p:txBody>
      </p:sp>
      <p:sp>
        <p:nvSpPr>
          <p:cNvPr id="11" name="Arrow: Bent 10">
            <a:extLst>
              <a:ext uri="{FF2B5EF4-FFF2-40B4-BE49-F238E27FC236}">
                <a16:creationId xmlns:a16="http://schemas.microsoft.com/office/drawing/2014/main" id="{3A923BBC-6B35-4FAB-A503-6CEE717AC1F0}"/>
              </a:ext>
            </a:extLst>
          </p:cNvPr>
          <p:cNvSpPr/>
          <p:nvPr/>
        </p:nvSpPr>
        <p:spPr>
          <a:xfrm flipH="1">
            <a:off x="-2" y="1203325"/>
            <a:ext cx="587376" cy="3037594"/>
          </a:xfrm>
          <a:prstGeom prst="bentArrow">
            <a:avLst>
              <a:gd name="adj1" fmla="val 0"/>
              <a:gd name="adj2" fmla="val 0"/>
              <a:gd name="adj3" fmla="val 0"/>
              <a:gd name="adj4" fmla="val 23439"/>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 name="TextBox 12">
            <a:extLst>
              <a:ext uri="{FF2B5EF4-FFF2-40B4-BE49-F238E27FC236}">
                <a16:creationId xmlns:a16="http://schemas.microsoft.com/office/drawing/2014/main" id="{8F9ACFE0-CB80-49D1-A9A5-EFDFFEA9E4A4}"/>
              </a:ext>
            </a:extLst>
          </p:cNvPr>
          <p:cNvSpPr txBox="1"/>
          <p:nvPr/>
        </p:nvSpPr>
        <p:spPr>
          <a:xfrm>
            <a:off x="795339" y="1431169"/>
            <a:ext cx="10809286" cy="2333111"/>
          </a:xfrm>
          <a:prstGeom prst="rect">
            <a:avLst/>
          </a:prstGeom>
          <a:noFill/>
        </p:spPr>
        <p:txBody>
          <a:bodyPr wrap="square" lIns="0" tIns="0" rIns="0" bIns="0">
            <a:noAutofit/>
          </a:bodyPr>
          <a:lstStyle/>
          <a:p>
            <a:pPr marR="0" lvl="0" algn="l" defTabSz="914400" rtl="0" eaLnBrk="1" fontAlgn="auto" latinLnBrk="0" hangingPunct="1">
              <a:lnSpc>
                <a:spcPct val="100000"/>
              </a:lnSpc>
              <a:spcBef>
                <a:spcPts val="600"/>
              </a:spcBef>
              <a:spcAft>
                <a:spcPts val="0"/>
              </a:spcAft>
              <a:buClrTx/>
              <a:buSzTx/>
              <a:tabLst/>
              <a:defRPr/>
            </a:pPr>
            <a:r>
              <a:rPr lang="en-US" sz="1800" dirty="0">
                <a:solidFill>
                  <a:schemeClr val="bg2"/>
                </a:solidFill>
                <a:effectLst/>
                <a:ea typeface="Times New Roman" panose="02020603050405020304" pitchFamily="18" charset="0"/>
                <a:cs typeface="Times New Roman" panose="02020603050405020304" pitchFamily="18" charset="0"/>
              </a:rPr>
              <a:t>No significant safety issues were identified during the study, but neither the AC-SD-03 formulation of CER-001 nor the matching placebo appeared well tolerated</a:t>
            </a:r>
          </a:p>
          <a:p>
            <a:pPr marR="0" lvl="0" algn="l" defTabSz="914400" rtl="0" eaLnBrk="1" fontAlgn="auto" latinLnBrk="0" hangingPunct="1">
              <a:lnSpc>
                <a:spcPct val="100000"/>
              </a:lnSpc>
              <a:spcBef>
                <a:spcPts val="600"/>
              </a:spcBef>
              <a:spcAft>
                <a:spcPts val="0"/>
              </a:spcAft>
              <a:buClrTx/>
              <a:buSzTx/>
              <a:tabLst/>
              <a:defRPr/>
            </a:pPr>
            <a:r>
              <a:rPr lang="en-US" sz="1800" dirty="0">
                <a:solidFill>
                  <a:schemeClr val="bg2"/>
                </a:solidFill>
                <a:effectLst/>
                <a:ea typeface="Times New Roman" panose="02020603050405020304" pitchFamily="18" charset="0"/>
                <a:cs typeface="Times New Roman" panose="02020603050405020304" pitchFamily="18" charset="0"/>
              </a:rPr>
              <a:t>Although the primary endpoint showed no difference of tricaprilin to placebo on the primary endpoint (change from baseline in migraine headache days [MHD] in Month 3 in the EES), results from Month 2 (EES, EEITS), and Month 3 (EEITS) indicate an efficacy signal</a:t>
            </a:r>
          </a:p>
          <a:p>
            <a:pPr marR="0" lvl="0" algn="l" defTabSz="914400" rtl="0" eaLnBrk="1" fontAlgn="auto" latinLnBrk="0" hangingPunct="1">
              <a:lnSpc>
                <a:spcPct val="100000"/>
              </a:lnSpc>
              <a:spcBef>
                <a:spcPts val="600"/>
              </a:spcBef>
              <a:spcAft>
                <a:spcPts val="0"/>
              </a:spcAft>
              <a:buClrTx/>
              <a:buSzTx/>
              <a:tabLst/>
              <a:defRPr/>
            </a:pPr>
            <a:r>
              <a:rPr lang="en-US" sz="1800" dirty="0">
                <a:solidFill>
                  <a:schemeClr val="bg2"/>
                </a:solidFill>
                <a:effectLst/>
                <a:ea typeface="Times New Roman" panose="02020603050405020304" pitchFamily="18" charset="0"/>
                <a:cs typeface="Times New Roman" panose="02020603050405020304" pitchFamily="18" charset="0"/>
              </a:rPr>
              <a:t>The similar incidence of causally-related TEAEs, and the withdrawal rate in both treatment arms indicate poor tolerability of the formulation rather than CER-001</a:t>
            </a:r>
          </a:p>
          <a:p>
            <a:pPr marR="0" lvl="0" algn="l" defTabSz="914400" rtl="0" eaLnBrk="1" fontAlgn="auto" latinLnBrk="0" hangingPunct="1">
              <a:lnSpc>
                <a:spcPct val="100000"/>
              </a:lnSpc>
              <a:spcBef>
                <a:spcPts val="600"/>
              </a:spcBef>
              <a:spcAft>
                <a:spcPts val="0"/>
              </a:spcAft>
              <a:buClrTx/>
              <a:buSzTx/>
              <a:tabLst/>
              <a:defRPr/>
            </a:pPr>
            <a:r>
              <a:rPr lang="en-US" sz="1800" dirty="0">
                <a:solidFill>
                  <a:schemeClr val="bg2"/>
                </a:solidFill>
                <a:effectLst/>
                <a:ea typeface="Times New Roman" panose="02020603050405020304" pitchFamily="18" charset="0"/>
                <a:cs typeface="Times New Roman" panose="02020603050405020304" pitchFamily="18" charset="0"/>
              </a:rPr>
              <a:t>Results of the pilot suggest directional promise over 2-3 months for oral tricaprilin, and a new formulation will be used for larger, fully-powered Phase 2/3 studies</a:t>
            </a:r>
            <a:endParaRPr kumimoji="0" lang="en-GB" sz="1600" b="0" i="0" u="none" strike="noStrike" kern="1200" cap="none" spc="0" normalizeH="0" baseline="0" noProof="0" dirty="0">
              <a:ln>
                <a:noFill/>
              </a:ln>
              <a:solidFill>
                <a:srgbClr val="757070"/>
              </a:solidFill>
              <a:effectLst/>
              <a:uLnTx/>
              <a:uFillTx/>
              <a:ea typeface="+mn-ea"/>
              <a:cs typeface="Times New Roman" panose="02020603050405020304" pitchFamily="18" charset="0"/>
            </a:endParaRPr>
          </a:p>
        </p:txBody>
      </p:sp>
      <p:sp>
        <p:nvSpPr>
          <p:cNvPr id="15" name="Freeform: Shape 9">
            <a:extLst>
              <a:ext uri="{FF2B5EF4-FFF2-40B4-BE49-F238E27FC236}">
                <a16:creationId xmlns:a16="http://schemas.microsoft.com/office/drawing/2014/main" id="{08188B39-5B9C-4F58-9358-750715C6EDE1}"/>
              </a:ext>
            </a:extLst>
          </p:cNvPr>
          <p:cNvSpPr/>
          <p:nvPr/>
        </p:nvSpPr>
        <p:spPr>
          <a:xfrm flipH="1">
            <a:off x="526011" y="1505263"/>
            <a:ext cx="135114" cy="135114"/>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17" name="Freeform: Shape 9">
            <a:extLst>
              <a:ext uri="{FF2B5EF4-FFF2-40B4-BE49-F238E27FC236}">
                <a16:creationId xmlns:a16="http://schemas.microsoft.com/office/drawing/2014/main" id="{09705251-11D7-4145-A4E1-45DAADAB9782}"/>
              </a:ext>
            </a:extLst>
          </p:cNvPr>
          <p:cNvSpPr/>
          <p:nvPr/>
        </p:nvSpPr>
        <p:spPr>
          <a:xfrm flipH="1">
            <a:off x="526011" y="3017413"/>
            <a:ext cx="135114" cy="135114"/>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18" name="Freeform: Shape 9">
            <a:extLst>
              <a:ext uri="{FF2B5EF4-FFF2-40B4-BE49-F238E27FC236}">
                <a16:creationId xmlns:a16="http://schemas.microsoft.com/office/drawing/2014/main" id="{AFF7EB13-CC2A-45F0-8C74-302EE7194195}"/>
              </a:ext>
            </a:extLst>
          </p:cNvPr>
          <p:cNvSpPr/>
          <p:nvPr/>
        </p:nvSpPr>
        <p:spPr>
          <a:xfrm flipH="1">
            <a:off x="533785" y="3629166"/>
            <a:ext cx="135114" cy="135114"/>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2" name="Freeform: Shape 9">
            <a:extLst>
              <a:ext uri="{FF2B5EF4-FFF2-40B4-BE49-F238E27FC236}">
                <a16:creationId xmlns:a16="http://schemas.microsoft.com/office/drawing/2014/main" id="{2AB619AB-B3EA-EF1E-A3E2-5F8417EC8152}"/>
              </a:ext>
            </a:extLst>
          </p:cNvPr>
          <p:cNvSpPr/>
          <p:nvPr/>
        </p:nvSpPr>
        <p:spPr>
          <a:xfrm flipH="1">
            <a:off x="519817" y="2126224"/>
            <a:ext cx="135114" cy="135114"/>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Tree>
    <p:extLst>
      <p:ext uri="{BB962C8B-B14F-4D97-AF65-F5344CB8AC3E}">
        <p14:creationId xmlns:p14="http://schemas.microsoft.com/office/powerpoint/2010/main" val="3592036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728316-11A2-476E-B987-BF5F5AFA003F}"/>
              </a:ext>
            </a:extLst>
          </p:cNvPr>
          <p:cNvSpPr>
            <a:spLocks noGrp="1"/>
          </p:cNvSpPr>
          <p:nvPr>
            <p:ph type="title"/>
          </p:nvPr>
        </p:nvSpPr>
        <p:spPr>
          <a:xfrm>
            <a:off x="601342" y="266701"/>
            <a:ext cx="11003282" cy="810661"/>
          </a:xfrm>
        </p:spPr>
        <p:txBody>
          <a:bodyPr/>
          <a:lstStyle/>
          <a:p>
            <a:r>
              <a:rPr lang="en-US" dirty="0"/>
              <a:t>REFERENCES</a:t>
            </a:r>
          </a:p>
        </p:txBody>
      </p:sp>
      <p:sp>
        <p:nvSpPr>
          <p:cNvPr id="29" name="Rectangle 28">
            <a:extLst>
              <a:ext uri="{FF2B5EF4-FFF2-40B4-BE49-F238E27FC236}">
                <a16:creationId xmlns:a16="http://schemas.microsoft.com/office/drawing/2014/main" id="{6A9F81A9-28D8-4939-B922-4D4970E2867D}"/>
              </a:ext>
            </a:extLst>
          </p:cNvPr>
          <p:cNvSpPr/>
          <p:nvPr/>
        </p:nvSpPr>
        <p:spPr>
          <a:xfrm>
            <a:off x="4843746" y="1719991"/>
            <a:ext cx="3532652" cy="4374242"/>
          </a:xfrm>
          <a:prstGeom prst="rect">
            <a:avLst/>
          </a:prstGeom>
        </p:spPr>
        <p:txBody>
          <a:bodyPr wrap="square" numCol="1" spcCol="274320">
            <a:noAutofit/>
          </a:bodyPr>
          <a:lstStyle/>
          <a:p>
            <a:pPr marL="0" marR="0" lvl="0" indent="0" algn="l" defTabSz="914400" rtl="0" eaLnBrk="1" fontAlgn="auto" latinLnBrk="0" hangingPunct="1">
              <a:lnSpc>
                <a:spcPct val="100000"/>
              </a:lnSpc>
              <a:spcBef>
                <a:spcPts val="1200"/>
              </a:spcBef>
              <a:spcAft>
                <a:spcPts val="0"/>
              </a:spcAft>
              <a:buClrTx/>
              <a:buSzTx/>
              <a:buFontTx/>
              <a:buNone/>
              <a:tabLst/>
              <a:defRPr/>
            </a:pPr>
            <a:endParaRPr kumimoji="0" lang="en-US" sz="1600" b="1" i="0" u="none" strike="noStrike" kern="1200" cap="none" spc="0" normalizeH="0" baseline="0" noProof="0" dirty="0">
              <a:ln>
                <a:noFill/>
              </a:ln>
              <a:solidFill>
                <a:srgbClr val="51A0D2"/>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68E3640F-ECF5-420E-9FA7-9F7A2224F2F6}"/>
              </a:ext>
            </a:extLst>
          </p:cNvPr>
          <p:cNvSpPr/>
          <p:nvPr/>
        </p:nvSpPr>
        <p:spPr>
          <a:xfrm>
            <a:off x="601341" y="801077"/>
            <a:ext cx="11003283" cy="4262705"/>
          </a:xfrm>
          <a:prstGeom prst="rect">
            <a:avLst/>
          </a:prstGeom>
          <a:ln w="6350">
            <a:solidFill>
              <a:schemeClr val="bg1">
                <a:lumMod val="75000"/>
              </a:schemeClr>
            </a:solidFill>
          </a:ln>
        </p:spPr>
        <p:txBody>
          <a:bodyPr wrap="square" tIns="91440">
            <a:spAutoFit/>
          </a:bodyPr>
          <a:lstStyle/>
          <a:p>
            <a:pPr marL="228600" indent="-228600">
              <a:spcBef>
                <a:spcPts val="1200"/>
              </a:spcBef>
              <a:buFont typeface="+mj-lt"/>
              <a:buAutoNum type="arabicPeriod"/>
            </a:pPr>
            <a:r>
              <a:rPr lang="en-US" sz="1200" i="1" dirty="0" err="1">
                <a:solidFill>
                  <a:schemeClr val="bg2"/>
                </a:solidFill>
                <a:latin typeface="Calibri" panose="020F0502020204030204" pitchFamily="34" charset="0"/>
              </a:rPr>
              <a:t>Reger</a:t>
            </a:r>
            <a:r>
              <a:rPr lang="en-US" sz="1200" i="1" dirty="0">
                <a:solidFill>
                  <a:schemeClr val="bg2"/>
                </a:solidFill>
                <a:latin typeface="Calibri" panose="020F0502020204030204" pitchFamily="34" charset="0"/>
              </a:rPr>
              <a:t> MA, Henderson ST, et al. </a:t>
            </a:r>
            <a:r>
              <a:rPr lang="en-US" sz="1200" i="1" dirty="0" err="1">
                <a:solidFill>
                  <a:schemeClr val="bg2"/>
                </a:solidFill>
                <a:latin typeface="Calibri" panose="020F0502020204030204" pitchFamily="34" charset="0"/>
              </a:rPr>
              <a:t>Neurobiol</a:t>
            </a:r>
            <a:r>
              <a:rPr lang="en-US" sz="1200" i="1" dirty="0">
                <a:solidFill>
                  <a:schemeClr val="bg2"/>
                </a:solidFill>
                <a:latin typeface="Calibri" panose="020F0502020204030204" pitchFamily="34" charset="0"/>
              </a:rPr>
              <a:t> of Aging. 2004; 25: 311–314.</a:t>
            </a:r>
          </a:p>
          <a:p>
            <a:pPr marL="228600" indent="-228600">
              <a:spcBef>
                <a:spcPts val="1200"/>
              </a:spcBef>
              <a:buFont typeface="+mj-lt"/>
              <a:buAutoNum type="arabicPeriod"/>
            </a:pPr>
            <a:r>
              <a:rPr lang="en-US" sz="1200" i="1" dirty="0">
                <a:solidFill>
                  <a:schemeClr val="bg2"/>
                </a:solidFill>
                <a:latin typeface="Calibri" panose="020F0502020204030204" pitchFamily="34" charset="0"/>
              </a:rPr>
              <a:t>Henderson ST, Vogel JL, et al. Study of the ketogenic agent AC-1202 in mild to moderate Alzheimer's disease: A randomized, double-blind, placebo-controlled, multicenter trial. </a:t>
            </a:r>
            <a:r>
              <a:rPr lang="en-US" sz="1200" i="1" dirty="0" err="1">
                <a:solidFill>
                  <a:schemeClr val="bg2"/>
                </a:solidFill>
                <a:latin typeface="Calibri" panose="020F0502020204030204" pitchFamily="34" charset="0"/>
              </a:rPr>
              <a:t>Nutr</a:t>
            </a:r>
            <a:r>
              <a:rPr lang="en-US" sz="1200" i="1" dirty="0">
                <a:solidFill>
                  <a:schemeClr val="bg2"/>
                </a:solidFill>
                <a:latin typeface="Calibri" panose="020F0502020204030204" pitchFamily="34" charset="0"/>
              </a:rPr>
              <a:t> </a:t>
            </a:r>
            <a:r>
              <a:rPr lang="en-US" sz="1200" i="1" dirty="0" err="1">
                <a:solidFill>
                  <a:schemeClr val="bg2"/>
                </a:solidFill>
                <a:latin typeface="Calibri" panose="020F0502020204030204" pitchFamily="34" charset="0"/>
              </a:rPr>
              <a:t>Metab</a:t>
            </a:r>
            <a:r>
              <a:rPr lang="en-US" sz="1200" i="1" dirty="0">
                <a:solidFill>
                  <a:schemeClr val="bg2"/>
                </a:solidFill>
                <a:latin typeface="Calibri" panose="020F0502020204030204" pitchFamily="34" charset="0"/>
              </a:rPr>
              <a:t>. 2009; 6(1): 31.</a:t>
            </a:r>
          </a:p>
          <a:p>
            <a:pPr marL="228600" indent="-228600">
              <a:spcBef>
                <a:spcPts val="1200"/>
              </a:spcBef>
              <a:buFont typeface="+mj-lt"/>
              <a:buAutoNum type="arabicPeriod"/>
            </a:pPr>
            <a:r>
              <a:rPr lang="en-US" sz="1200" i="1" dirty="0" err="1">
                <a:solidFill>
                  <a:schemeClr val="bg2"/>
                </a:solidFill>
                <a:latin typeface="Calibri" panose="020F0502020204030204" pitchFamily="34" charset="0"/>
              </a:rPr>
              <a:t>Strahlman</a:t>
            </a:r>
            <a:r>
              <a:rPr lang="en-US" sz="1200" i="1" dirty="0">
                <a:solidFill>
                  <a:schemeClr val="bg2"/>
                </a:solidFill>
                <a:latin typeface="Calibri" panose="020F0502020204030204" pitchFamily="34" charset="0"/>
              </a:rPr>
              <a:t>, R.S. Can ketosis help migraine sufferers? A case report. Headache. 2006; 46: 182.</a:t>
            </a:r>
          </a:p>
          <a:p>
            <a:pPr marL="228600" indent="-228600">
              <a:spcBef>
                <a:spcPts val="1200"/>
              </a:spcBef>
              <a:buFont typeface="+mj-lt"/>
              <a:buAutoNum type="arabicPeriod"/>
            </a:pPr>
            <a:r>
              <a:rPr lang="en-US" sz="1200" i="1" dirty="0" err="1">
                <a:solidFill>
                  <a:schemeClr val="bg2"/>
                </a:solidFill>
                <a:latin typeface="Calibri" panose="020F0502020204030204" pitchFamily="34" charset="0"/>
              </a:rPr>
              <a:t>Maggioni</a:t>
            </a:r>
            <a:r>
              <a:rPr lang="en-US" sz="1200" i="1" dirty="0">
                <a:solidFill>
                  <a:schemeClr val="bg2"/>
                </a:solidFill>
                <a:latin typeface="Calibri" panose="020F0502020204030204" pitchFamily="34" charset="0"/>
              </a:rPr>
              <a:t>, F.; </a:t>
            </a:r>
            <a:r>
              <a:rPr lang="en-US" sz="1200" i="1" dirty="0" err="1">
                <a:solidFill>
                  <a:schemeClr val="bg2"/>
                </a:solidFill>
                <a:latin typeface="Calibri" panose="020F0502020204030204" pitchFamily="34" charset="0"/>
              </a:rPr>
              <a:t>Margoni</a:t>
            </a:r>
            <a:r>
              <a:rPr lang="en-US" sz="1200" i="1" dirty="0">
                <a:solidFill>
                  <a:schemeClr val="bg2"/>
                </a:solidFill>
                <a:latin typeface="Calibri" panose="020F0502020204030204" pitchFamily="34" charset="0"/>
              </a:rPr>
              <a:t>, M.; </a:t>
            </a:r>
            <a:r>
              <a:rPr lang="en-US" sz="1200" i="1" dirty="0" err="1">
                <a:solidFill>
                  <a:schemeClr val="bg2"/>
                </a:solidFill>
                <a:latin typeface="Calibri" panose="020F0502020204030204" pitchFamily="34" charset="0"/>
              </a:rPr>
              <a:t>Zanchin</a:t>
            </a:r>
            <a:r>
              <a:rPr lang="en-US" sz="1200" i="1" dirty="0">
                <a:solidFill>
                  <a:schemeClr val="bg2"/>
                </a:solidFill>
                <a:latin typeface="Calibri" panose="020F0502020204030204" pitchFamily="34" charset="0"/>
              </a:rPr>
              <a:t>, G. Ketogenic diet in migraine treatment: A brief but ancient history. Cephalalgia Int. J. Headache. 2011; 31: 1150–1151.</a:t>
            </a:r>
          </a:p>
          <a:p>
            <a:pPr marL="228600" indent="-228600">
              <a:spcBef>
                <a:spcPts val="1200"/>
              </a:spcBef>
              <a:buFont typeface="+mj-lt"/>
              <a:buAutoNum type="arabicPeriod"/>
            </a:pPr>
            <a:r>
              <a:rPr lang="en-US" sz="1200" i="1" dirty="0">
                <a:solidFill>
                  <a:schemeClr val="bg2"/>
                </a:solidFill>
                <a:latin typeface="Calibri" panose="020F0502020204030204" pitchFamily="34" charset="0"/>
              </a:rPr>
              <a:t>Di Lorenzo, C., </a:t>
            </a:r>
            <a:r>
              <a:rPr lang="en-US" sz="1200" i="1" dirty="0" err="1">
                <a:solidFill>
                  <a:schemeClr val="bg2"/>
                </a:solidFill>
                <a:latin typeface="Calibri" panose="020F0502020204030204" pitchFamily="34" charset="0"/>
              </a:rPr>
              <a:t>Currà</a:t>
            </a:r>
            <a:r>
              <a:rPr lang="en-US" sz="1200" i="1" dirty="0">
                <a:solidFill>
                  <a:schemeClr val="bg2"/>
                </a:solidFill>
                <a:latin typeface="Calibri" panose="020F0502020204030204" pitchFamily="34" charset="0"/>
              </a:rPr>
              <a:t>, A., </a:t>
            </a:r>
            <a:r>
              <a:rPr lang="en-US" sz="1200" i="1" dirty="0" err="1">
                <a:solidFill>
                  <a:schemeClr val="bg2"/>
                </a:solidFill>
                <a:latin typeface="Calibri" panose="020F0502020204030204" pitchFamily="34" charset="0"/>
              </a:rPr>
              <a:t>Sirianni</a:t>
            </a:r>
            <a:r>
              <a:rPr lang="en-US" sz="1200" i="1" dirty="0">
                <a:solidFill>
                  <a:schemeClr val="bg2"/>
                </a:solidFill>
                <a:latin typeface="Calibri" panose="020F0502020204030204" pitchFamily="34" charset="0"/>
              </a:rPr>
              <a:t>, G., et al. Diet transiently improves migraine in two twin sisters: Possible role of ketogenesis? </a:t>
            </a:r>
            <a:r>
              <a:rPr lang="en-US" sz="1200" i="1" dirty="0" err="1">
                <a:solidFill>
                  <a:schemeClr val="bg2"/>
                </a:solidFill>
                <a:latin typeface="Calibri" panose="020F0502020204030204" pitchFamily="34" charset="0"/>
              </a:rPr>
              <a:t>Funct</a:t>
            </a:r>
            <a:r>
              <a:rPr lang="en-US" sz="1200" i="1" dirty="0">
                <a:solidFill>
                  <a:schemeClr val="bg2"/>
                </a:solidFill>
                <a:latin typeface="Calibri" panose="020F0502020204030204" pitchFamily="34" charset="0"/>
              </a:rPr>
              <a:t>. Neurol. 2013; 28: 305–308.</a:t>
            </a:r>
          </a:p>
          <a:p>
            <a:pPr marL="228600" indent="-228600">
              <a:spcBef>
                <a:spcPts val="1200"/>
              </a:spcBef>
              <a:buFont typeface="+mj-lt"/>
              <a:buAutoNum type="arabicPeriod"/>
            </a:pPr>
            <a:r>
              <a:rPr lang="en-US" sz="1200" i="1" dirty="0">
                <a:solidFill>
                  <a:schemeClr val="bg2"/>
                </a:solidFill>
                <a:latin typeface="Calibri" panose="020F0502020204030204" pitchFamily="34" charset="0"/>
              </a:rPr>
              <a:t>Di Lorenzo, C., Coppola, G., </a:t>
            </a:r>
            <a:r>
              <a:rPr lang="en-US" sz="1200" i="1" dirty="0" err="1">
                <a:solidFill>
                  <a:schemeClr val="bg2"/>
                </a:solidFill>
                <a:latin typeface="Calibri" panose="020F0502020204030204" pitchFamily="34" charset="0"/>
              </a:rPr>
              <a:t>Sirianni</a:t>
            </a:r>
            <a:r>
              <a:rPr lang="en-US" sz="1200" i="1" dirty="0">
                <a:solidFill>
                  <a:schemeClr val="bg2"/>
                </a:solidFill>
                <a:latin typeface="Calibri" panose="020F0502020204030204" pitchFamily="34" charset="0"/>
              </a:rPr>
              <a:t>, G., et al. Migraine improvement during short lasting ketogenesis: a proof-of-concept study. </a:t>
            </a:r>
            <a:r>
              <a:rPr lang="en-US" sz="1200" i="1" dirty="0" err="1">
                <a:solidFill>
                  <a:schemeClr val="bg2"/>
                </a:solidFill>
                <a:latin typeface="Calibri" panose="020F0502020204030204" pitchFamily="34" charset="0"/>
              </a:rPr>
              <a:t>Eur</a:t>
            </a:r>
            <a:r>
              <a:rPr lang="en-US" sz="1200" i="1" dirty="0">
                <a:solidFill>
                  <a:schemeClr val="bg2"/>
                </a:solidFill>
                <a:latin typeface="Calibri" panose="020F0502020204030204" pitchFamily="34" charset="0"/>
              </a:rPr>
              <a:t> J Neurol. 2015; 22: 170-177.</a:t>
            </a:r>
          </a:p>
          <a:p>
            <a:pPr marL="228600" indent="-228600">
              <a:spcBef>
                <a:spcPts val="1200"/>
              </a:spcBef>
              <a:buFont typeface="+mj-lt"/>
              <a:buAutoNum type="arabicPeriod"/>
            </a:pPr>
            <a:r>
              <a:rPr lang="en-US" sz="1200" i="1" dirty="0">
                <a:solidFill>
                  <a:schemeClr val="bg2"/>
                </a:solidFill>
                <a:latin typeface="Calibri" panose="020F0502020204030204" pitchFamily="34" charset="0"/>
              </a:rPr>
              <a:t>Di Lorenzo, C., Coppola, G., </a:t>
            </a:r>
            <a:r>
              <a:rPr lang="en-US" sz="1200" i="1" dirty="0" err="1">
                <a:solidFill>
                  <a:schemeClr val="bg2"/>
                </a:solidFill>
                <a:latin typeface="Calibri" panose="020F0502020204030204" pitchFamily="34" charset="0"/>
              </a:rPr>
              <a:t>Bracaglia</a:t>
            </a:r>
            <a:r>
              <a:rPr lang="en-US" sz="1200" i="1" dirty="0">
                <a:solidFill>
                  <a:schemeClr val="bg2"/>
                </a:solidFill>
                <a:latin typeface="Calibri" panose="020F0502020204030204" pitchFamily="34" charset="0"/>
              </a:rPr>
              <a:t>, M., et al. Cortical functional correlates of responsiveness to short-lasting preventive intervention with ketogenic diet in migraine: A multimodal evoked potentials study. J. Headache Pain 2016; 17: 58.</a:t>
            </a:r>
          </a:p>
          <a:p>
            <a:pPr marL="228600" indent="-228600">
              <a:spcBef>
                <a:spcPts val="1200"/>
              </a:spcBef>
              <a:buFont typeface="+mj-lt"/>
              <a:buAutoNum type="arabicPeriod"/>
            </a:pPr>
            <a:r>
              <a:rPr lang="en-US" sz="1200" i="1" dirty="0">
                <a:solidFill>
                  <a:schemeClr val="bg2"/>
                </a:solidFill>
                <a:latin typeface="Calibri" panose="020F0502020204030204" pitchFamily="34" charset="0"/>
              </a:rPr>
              <a:t>Di Lorenzo C, Pinto A, </a:t>
            </a:r>
            <a:r>
              <a:rPr lang="en-US" sz="1200" i="1" dirty="0" err="1">
                <a:solidFill>
                  <a:schemeClr val="bg2"/>
                </a:solidFill>
                <a:latin typeface="Calibri" panose="020F0502020204030204" pitchFamily="34" charset="0"/>
              </a:rPr>
              <a:t>Ienca</a:t>
            </a:r>
            <a:r>
              <a:rPr lang="en-US" sz="1200" i="1" dirty="0">
                <a:solidFill>
                  <a:schemeClr val="bg2"/>
                </a:solidFill>
                <a:latin typeface="Calibri" panose="020F0502020204030204" pitchFamily="34" charset="0"/>
              </a:rPr>
              <a:t> R, et al. A Randomized Double-Blind, Cross-Over Trial of very Low-Calorie Diet in Overweight Migraine Patients: A Possible Role for Ketones? Nutrients. 2019; 11: 1742.</a:t>
            </a:r>
          </a:p>
          <a:p>
            <a:pPr marL="228600" indent="-228600">
              <a:spcBef>
                <a:spcPts val="1200"/>
              </a:spcBef>
              <a:buFont typeface="+mj-lt"/>
              <a:buAutoNum type="arabicPeriod"/>
            </a:pPr>
            <a:r>
              <a:rPr lang="en-US" sz="1200" i="1" dirty="0">
                <a:solidFill>
                  <a:schemeClr val="bg2"/>
                </a:solidFill>
                <a:latin typeface="Calibri" panose="020F0502020204030204" pitchFamily="34" charset="0"/>
              </a:rPr>
              <a:t>Gross, E.C., Lisicki, M., Fischer, D. et al. The metabolic face of migraine — from pathophysiology to treatment. Nat Rev Neurol. 2019; 15: 627–643.</a:t>
            </a:r>
          </a:p>
          <a:p>
            <a:pPr marL="228600" indent="-228600">
              <a:spcBef>
                <a:spcPts val="1200"/>
              </a:spcBef>
              <a:buFont typeface="+mj-lt"/>
              <a:buAutoNum type="arabicPeriod"/>
            </a:pPr>
            <a:r>
              <a:rPr lang="en-US" sz="1200" i="1" dirty="0" err="1">
                <a:solidFill>
                  <a:schemeClr val="bg2"/>
                </a:solidFill>
                <a:latin typeface="Calibri" panose="020F0502020204030204" pitchFamily="34" charset="0"/>
              </a:rPr>
              <a:t>Barbanti</a:t>
            </a:r>
            <a:r>
              <a:rPr lang="en-US" sz="1200" i="1" dirty="0">
                <a:solidFill>
                  <a:schemeClr val="bg2"/>
                </a:solidFill>
                <a:latin typeface="Calibri" panose="020F0502020204030204" pitchFamily="34" charset="0"/>
              </a:rPr>
              <a:t>, P., </a:t>
            </a:r>
            <a:r>
              <a:rPr lang="en-US" sz="1200" i="1" dirty="0" err="1">
                <a:solidFill>
                  <a:schemeClr val="bg2"/>
                </a:solidFill>
                <a:latin typeface="Calibri" panose="020F0502020204030204" pitchFamily="34" charset="0"/>
              </a:rPr>
              <a:t>Fofi</a:t>
            </a:r>
            <a:r>
              <a:rPr lang="en-US" sz="1200" i="1" dirty="0">
                <a:solidFill>
                  <a:schemeClr val="bg2"/>
                </a:solidFill>
                <a:latin typeface="Calibri" panose="020F0502020204030204" pitchFamily="34" charset="0"/>
              </a:rPr>
              <a:t>, L., </a:t>
            </a:r>
            <a:r>
              <a:rPr lang="en-US" sz="1200" i="1" dirty="0" err="1">
                <a:solidFill>
                  <a:schemeClr val="bg2"/>
                </a:solidFill>
                <a:latin typeface="Calibri" panose="020F0502020204030204" pitchFamily="34" charset="0"/>
              </a:rPr>
              <a:t>Aurilia</a:t>
            </a:r>
            <a:r>
              <a:rPr lang="en-US" sz="1200" i="1" dirty="0">
                <a:solidFill>
                  <a:schemeClr val="bg2"/>
                </a:solidFill>
                <a:latin typeface="Calibri" panose="020F0502020204030204" pitchFamily="34" charset="0"/>
              </a:rPr>
              <a:t>, C. et al. Ketogenic diet in migraine: rationale, findings and perspectives. Neurol Sci 2017; 38: 111–115.</a:t>
            </a:r>
            <a:endParaRPr lang="en-US" sz="1400" i="1" dirty="0">
              <a:solidFill>
                <a:schemeClr val="bg2"/>
              </a:solidFill>
              <a:latin typeface="Calibri" panose="020F0502020204030204" pitchFamily="34" charset="0"/>
            </a:endParaRPr>
          </a:p>
          <a:p>
            <a:pPr marL="228600" indent="-228600">
              <a:spcBef>
                <a:spcPts val="1200"/>
              </a:spcBef>
              <a:buFont typeface="+mj-lt"/>
              <a:buAutoNum type="arabicPeriod"/>
            </a:pPr>
            <a:r>
              <a:rPr lang="en-US" sz="1200" i="1" dirty="0" err="1">
                <a:solidFill>
                  <a:schemeClr val="bg2"/>
                </a:solidFill>
                <a:latin typeface="Calibri" panose="020F0502020204030204" pitchFamily="34" charset="0"/>
              </a:rPr>
              <a:t>Tfelt</a:t>
            </a:r>
            <a:r>
              <a:rPr lang="en-US" sz="1200" i="1" dirty="0">
                <a:solidFill>
                  <a:schemeClr val="bg2"/>
                </a:solidFill>
                <a:latin typeface="Calibri" panose="020F0502020204030204" pitchFamily="34" charset="0"/>
              </a:rPr>
              <a:t>-Hansen P, Pascual J, Ramadan N, et al. Guidelines for controlled trials of drugs in migraine: third edition. A guide for investigators. Cephalalgia. 2012; 32: 6‐38.</a:t>
            </a:r>
          </a:p>
        </p:txBody>
      </p:sp>
      <p:sp>
        <p:nvSpPr>
          <p:cNvPr id="11" name="Rectangle 10">
            <a:extLst>
              <a:ext uri="{FF2B5EF4-FFF2-40B4-BE49-F238E27FC236}">
                <a16:creationId xmlns:a16="http://schemas.microsoft.com/office/drawing/2014/main" id="{F1E9E8CC-BCF3-4899-BD94-761EA89DD902}"/>
              </a:ext>
            </a:extLst>
          </p:cNvPr>
          <p:cNvSpPr/>
          <p:nvPr/>
        </p:nvSpPr>
        <p:spPr>
          <a:xfrm rot="16200000" flipH="1">
            <a:off x="588366" y="800086"/>
            <a:ext cx="162083" cy="164065"/>
          </a:xfrm>
          <a:custGeom>
            <a:avLst/>
            <a:gdLst>
              <a:gd name="connsiteX0" fmla="*/ 0 w 244476"/>
              <a:gd name="connsiteY0" fmla="*/ 0 h 247015"/>
              <a:gd name="connsiteX1" fmla="*/ 244476 w 244476"/>
              <a:gd name="connsiteY1" fmla="*/ 0 h 247015"/>
              <a:gd name="connsiteX2" fmla="*/ 244476 w 244476"/>
              <a:gd name="connsiteY2" fmla="*/ 247015 h 247015"/>
              <a:gd name="connsiteX3" fmla="*/ 0 w 244476"/>
              <a:gd name="connsiteY3" fmla="*/ 247015 h 247015"/>
              <a:gd name="connsiteX4" fmla="*/ 0 w 244476"/>
              <a:gd name="connsiteY4" fmla="*/ 0 h 247015"/>
              <a:gd name="connsiteX0" fmla="*/ 0 w 244476"/>
              <a:gd name="connsiteY0" fmla="*/ 0 h 247015"/>
              <a:gd name="connsiteX1" fmla="*/ 244476 w 244476"/>
              <a:gd name="connsiteY1" fmla="*/ 0 h 247015"/>
              <a:gd name="connsiteX2" fmla="*/ 0 w 244476"/>
              <a:gd name="connsiteY2" fmla="*/ 247015 h 247015"/>
              <a:gd name="connsiteX3" fmla="*/ 0 w 244476"/>
              <a:gd name="connsiteY3" fmla="*/ 0 h 247015"/>
            </a:gdLst>
            <a:ahLst/>
            <a:cxnLst>
              <a:cxn ang="0">
                <a:pos x="connsiteX0" y="connsiteY0"/>
              </a:cxn>
              <a:cxn ang="0">
                <a:pos x="connsiteX1" y="connsiteY1"/>
              </a:cxn>
              <a:cxn ang="0">
                <a:pos x="connsiteX2" y="connsiteY2"/>
              </a:cxn>
              <a:cxn ang="0">
                <a:pos x="connsiteX3" y="connsiteY3"/>
              </a:cxn>
            </a:cxnLst>
            <a:rect l="l" t="t" r="r" b="b"/>
            <a:pathLst>
              <a:path w="244476" h="247015">
                <a:moveTo>
                  <a:pt x="0" y="0"/>
                </a:moveTo>
                <a:lnTo>
                  <a:pt x="244476" y="0"/>
                </a:lnTo>
                <a:lnTo>
                  <a:pt x="0" y="247015"/>
                </a:lnTo>
                <a:lnTo>
                  <a:pt x="0" y="0"/>
                </a:lnTo>
                <a:close/>
              </a:path>
            </a:pathLst>
          </a:custGeom>
          <a:ln>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3" name="Rectangle 10">
            <a:extLst>
              <a:ext uri="{FF2B5EF4-FFF2-40B4-BE49-F238E27FC236}">
                <a16:creationId xmlns:a16="http://schemas.microsoft.com/office/drawing/2014/main" id="{54480B78-816E-4A19-A013-DFF41C22AA24}"/>
              </a:ext>
            </a:extLst>
          </p:cNvPr>
          <p:cNvSpPr/>
          <p:nvPr/>
        </p:nvSpPr>
        <p:spPr>
          <a:xfrm rot="10800000">
            <a:off x="11442540" y="6012201"/>
            <a:ext cx="162083" cy="164065"/>
          </a:xfrm>
          <a:custGeom>
            <a:avLst/>
            <a:gdLst>
              <a:gd name="connsiteX0" fmla="*/ 0 w 244476"/>
              <a:gd name="connsiteY0" fmla="*/ 0 h 247015"/>
              <a:gd name="connsiteX1" fmla="*/ 244476 w 244476"/>
              <a:gd name="connsiteY1" fmla="*/ 0 h 247015"/>
              <a:gd name="connsiteX2" fmla="*/ 244476 w 244476"/>
              <a:gd name="connsiteY2" fmla="*/ 247015 h 247015"/>
              <a:gd name="connsiteX3" fmla="*/ 0 w 244476"/>
              <a:gd name="connsiteY3" fmla="*/ 247015 h 247015"/>
              <a:gd name="connsiteX4" fmla="*/ 0 w 244476"/>
              <a:gd name="connsiteY4" fmla="*/ 0 h 247015"/>
              <a:gd name="connsiteX0" fmla="*/ 0 w 244476"/>
              <a:gd name="connsiteY0" fmla="*/ 0 h 247015"/>
              <a:gd name="connsiteX1" fmla="*/ 244476 w 244476"/>
              <a:gd name="connsiteY1" fmla="*/ 0 h 247015"/>
              <a:gd name="connsiteX2" fmla="*/ 0 w 244476"/>
              <a:gd name="connsiteY2" fmla="*/ 247015 h 247015"/>
              <a:gd name="connsiteX3" fmla="*/ 0 w 244476"/>
              <a:gd name="connsiteY3" fmla="*/ 0 h 247015"/>
            </a:gdLst>
            <a:ahLst/>
            <a:cxnLst>
              <a:cxn ang="0">
                <a:pos x="connsiteX0" y="connsiteY0"/>
              </a:cxn>
              <a:cxn ang="0">
                <a:pos x="connsiteX1" y="connsiteY1"/>
              </a:cxn>
              <a:cxn ang="0">
                <a:pos x="connsiteX2" y="connsiteY2"/>
              </a:cxn>
              <a:cxn ang="0">
                <a:pos x="connsiteX3" y="connsiteY3"/>
              </a:cxn>
            </a:cxnLst>
            <a:rect l="l" t="t" r="r" b="b"/>
            <a:pathLst>
              <a:path w="244476" h="247015">
                <a:moveTo>
                  <a:pt x="0" y="0"/>
                </a:moveTo>
                <a:lnTo>
                  <a:pt x="244476" y="0"/>
                </a:lnTo>
                <a:lnTo>
                  <a:pt x="0" y="247015"/>
                </a:lnTo>
                <a:lnTo>
                  <a:pt x="0" y="0"/>
                </a:lnTo>
                <a:close/>
              </a:path>
            </a:pathLst>
          </a:custGeom>
          <a:ln>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 name="Title 3">
            <a:extLst>
              <a:ext uri="{FF2B5EF4-FFF2-40B4-BE49-F238E27FC236}">
                <a16:creationId xmlns:a16="http://schemas.microsoft.com/office/drawing/2014/main" id="{FC68817E-E288-38F7-F81B-F6670305701D}"/>
              </a:ext>
            </a:extLst>
          </p:cNvPr>
          <p:cNvSpPr txBox="1">
            <a:spLocks/>
          </p:cNvSpPr>
          <p:nvPr/>
        </p:nvSpPr>
        <p:spPr>
          <a:xfrm>
            <a:off x="573409" y="5331858"/>
            <a:ext cx="11003282" cy="810661"/>
          </a:xfrm>
          <a:prstGeom prst="rect">
            <a:avLst/>
          </a:prstGeom>
        </p:spPr>
        <p:txBody>
          <a:bodyPr vert="horz" lIns="0" tIns="0" rIns="0" bIns="0" rtlCol="0" anchor="t">
            <a:noAutofit/>
          </a:bodyPr>
          <a:lstStyle>
            <a:lvl1pPr algn="l" defTabSz="914400" rtl="0" eaLnBrk="1" latinLnBrk="0" hangingPunct="1">
              <a:spcBef>
                <a:spcPts val="0"/>
              </a:spcBef>
              <a:spcAft>
                <a:spcPts val="0"/>
              </a:spcAft>
              <a:buNone/>
              <a:defRPr lang="es-AR" sz="2400" b="0" kern="1200" baseline="0">
                <a:solidFill>
                  <a:schemeClr val="accent1"/>
                </a:solidFill>
                <a:latin typeface="+mj-lt"/>
                <a:ea typeface="+mj-ea"/>
                <a:cs typeface="+mj-cs"/>
              </a:defRPr>
            </a:lvl1pPr>
          </a:lstStyle>
          <a:p>
            <a:r>
              <a:rPr lang="en-US" dirty="0"/>
              <a:t>AFFILIATIONS</a:t>
            </a:r>
          </a:p>
        </p:txBody>
      </p:sp>
      <p:sp>
        <p:nvSpPr>
          <p:cNvPr id="3" name="Rectangle 2">
            <a:extLst>
              <a:ext uri="{FF2B5EF4-FFF2-40B4-BE49-F238E27FC236}">
                <a16:creationId xmlns:a16="http://schemas.microsoft.com/office/drawing/2014/main" id="{23724386-4012-0974-B922-1AB4D2E7880C}"/>
              </a:ext>
            </a:extLst>
          </p:cNvPr>
          <p:cNvSpPr/>
          <p:nvPr/>
        </p:nvSpPr>
        <p:spPr>
          <a:xfrm>
            <a:off x="573409" y="5822323"/>
            <a:ext cx="11003283" cy="353943"/>
          </a:xfrm>
          <a:prstGeom prst="rect">
            <a:avLst/>
          </a:prstGeom>
          <a:ln w="6350">
            <a:solidFill>
              <a:schemeClr val="bg1">
                <a:lumMod val="75000"/>
              </a:schemeClr>
            </a:solidFill>
          </a:ln>
        </p:spPr>
        <p:txBody>
          <a:bodyPr wrap="square" tIns="91440">
            <a:spAutoFit/>
          </a:bodyPr>
          <a:lstStyle/>
          <a:p>
            <a:pPr marL="228600" indent="-228600">
              <a:spcBef>
                <a:spcPts val="1200"/>
              </a:spcBef>
              <a:buFont typeface="+mj-lt"/>
              <a:buAutoNum type="arabicPeriod"/>
            </a:pPr>
            <a:r>
              <a:rPr lang="en-US" sz="1400" i="1" dirty="0">
                <a:solidFill>
                  <a:schemeClr val="bg2"/>
                </a:solidFill>
                <a:latin typeface="Calibri" panose="020F0502020204030204" pitchFamily="34" charset="0"/>
              </a:rPr>
              <a:t>Cerecin Australia Pty Ltd</a:t>
            </a:r>
          </a:p>
        </p:txBody>
      </p:sp>
    </p:spTree>
    <p:extLst>
      <p:ext uri="{BB962C8B-B14F-4D97-AF65-F5344CB8AC3E}">
        <p14:creationId xmlns:p14="http://schemas.microsoft.com/office/powerpoint/2010/main" val="922388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row: Bent 33">
            <a:extLst>
              <a:ext uri="{FF2B5EF4-FFF2-40B4-BE49-F238E27FC236}">
                <a16:creationId xmlns:a16="http://schemas.microsoft.com/office/drawing/2014/main" id="{F7E77F92-FDE2-4E4B-9D35-1420B188AEBE}"/>
              </a:ext>
            </a:extLst>
          </p:cNvPr>
          <p:cNvSpPr/>
          <p:nvPr/>
        </p:nvSpPr>
        <p:spPr>
          <a:xfrm flipH="1">
            <a:off x="-2" y="1077912"/>
            <a:ext cx="587376" cy="5170487"/>
          </a:xfrm>
          <a:prstGeom prst="bentArrow">
            <a:avLst>
              <a:gd name="adj1" fmla="val 0"/>
              <a:gd name="adj2" fmla="val 0"/>
              <a:gd name="adj3" fmla="val 0"/>
              <a:gd name="adj4" fmla="val 23439"/>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 name="Title 2">
            <a:extLst>
              <a:ext uri="{FF2B5EF4-FFF2-40B4-BE49-F238E27FC236}">
                <a16:creationId xmlns:a16="http://schemas.microsoft.com/office/drawing/2014/main" id="{F40E7E15-722D-4809-AF42-6089C5027F72}"/>
              </a:ext>
            </a:extLst>
          </p:cNvPr>
          <p:cNvSpPr>
            <a:spLocks noGrp="1"/>
          </p:cNvSpPr>
          <p:nvPr>
            <p:ph type="title"/>
          </p:nvPr>
        </p:nvSpPr>
        <p:spPr/>
        <p:txBody>
          <a:bodyPr/>
          <a:lstStyle/>
          <a:p>
            <a:r>
              <a:rPr lang="en-US" dirty="0"/>
              <a:t>ABSTRACT</a:t>
            </a:r>
          </a:p>
        </p:txBody>
      </p:sp>
      <p:sp>
        <p:nvSpPr>
          <p:cNvPr id="5" name="TextBox 4">
            <a:extLst>
              <a:ext uri="{FF2B5EF4-FFF2-40B4-BE49-F238E27FC236}">
                <a16:creationId xmlns:a16="http://schemas.microsoft.com/office/drawing/2014/main" id="{B0C98618-FFD9-4FD1-99B6-EF9A01B6E7A4}"/>
              </a:ext>
            </a:extLst>
          </p:cNvPr>
          <p:cNvSpPr txBox="1"/>
          <p:nvPr/>
        </p:nvSpPr>
        <p:spPr>
          <a:xfrm>
            <a:off x="748530" y="1212094"/>
            <a:ext cx="10856094" cy="3924151"/>
          </a:xfrm>
          <a:prstGeom prst="rect">
            <a:avLst/>
          </a:prstGeom>
          <a:noFill/>
        </p:spPr>
        <p:txBody>
          <a:bodyPr wrap="square" lIns="0" tIns="0" rIns="0" bIns="0">
            <a:spAutoFit/>
          </a:bodyPr>
          <a:lstStyle/>
          <a:p>
            <a:pPr>
              <a:spcBef>
                <a:spcPts val="1800"/>
              </a:spcBef>
            </a:pPr>
            <a:r>
              <a:rPr lang="en-US" sz="1400" b="1" dirty="0">
                <a:solidFill>
                  <a:schemeClr val="bg2"/>
                </a:solidFill>
                <a:effectLst/>
                <a:ea typeface="Times New Roman" panose="02020603050405020304" pitchFamily="18" charset="0"/>
                <a:cs typeface="Times New Roman" panose="02020603050405020304" pitchFamily="18" charset="0"/>
              </a:rPr>
              <a:t>Background: </a:t>
            </a:r>
            <a:r>
              <a:rPr lang="en-US" sz="1400" dirty="0">
                <a:solidFill>
                  <a:schemeClr val="bg2"/>
                </a:solidFill>
                <a:effectLst/>
                <a:ea typeface="Times New Roman" panose="02020603050405020304" pitchFamily="18" charset="0"/>
                <a:cs typeface="Times New Roman" panose="02020603050405020304" pitchFamily="18" charset="0"/>
              </a:rPr>
              <a:t>Increasing evidence suggests that migraine headaches have an underlying metabolic etiology. In particular, the induction of ketosis has been implicated in correcting metabolic defects found in migraineurs. Tricaprilin is a ketogenic agent that can induce ketosis without the need for changes to diet.</a:t>
            </a:r>
          </a:p>
          <a:p>
            <a:pPr>
              <a:spcBef>
                <a:spcPts val="1800"/>
              </a:spcBef>
            </a:pPr>
            <a:r>
              <a:rPr lang="en-US" sz="1400" b="1" dirty="0">
                <a:solidFill>
                  <a:schemeClr val="bg2"/>
                </a:solidFill>
                <a:effectLst/>
                <a:ea typeface="Times New Roman" panose="02020603050405020304" pitchFamily="18" charset="0"/>
                <a:cs typeface="Times New Roman" panose="02020603050405020304" pitchFamily="18" charset="0"/>
              </a:rPr>
              <a:t>Design: </a:t>
            </a:r>
            <a:r>
              <a:rPr lang="en-US" sz="1400" dirty="0">
                <a:solidFill>
                  <a:schemeClr val="bg2"/>
                </a:solidFill>
                <a:effectLst/>
                <a:ea typeface="Times New Roman" panose="02020603050405020304" pitchFamily="18" charset="0"/>
                <a:cs typeface="Times New Roman" panose="02020603050405020304" pitchFamily="18" charset="0"/>
              </a:rPr>
              <a:t>This was a double-blind, randomized, placebo-controlled, 3-month study of up to 60g/day tricaprilin. The study was designed to include two parts; Part 1 a small pilot study for accurate sample size calculation; and Part 2 a fully powered proof-of-concept study. The primary endpoint was the change from baseline in the number of migraine headache days (MHDs) during month 3. Participants were to have 4-24 MHDs in the baseline period. The study was registered on clinicaltrials.gov (NCT04437199).</a:t>
            </a:r>
          </a:p>
          <a:p>
            <a:pPr>
              <a:spcBef>
                <a:spcPts val="1800"/>
              </a:spcBef>
            </a:pPr>
            <a:r>
              <a:rPr lang="en-US" sz="1400" b="1" dirty="0">
                <a:solidFill>
                  <a:schemeClr val="bg2"/>
                </a:solidFill>
                <a:effectLst/>
                <a:ea typeface="Times New Roman" panose="02020603050405020304" pitchFamily="18" charset="0"/>
                <a:cs typeface="Times New Roman" panose="02020603050405020304" pitchFamily="18" charset="0"/>
              </a:rPr>
              <a:t>Results: </a:t>
            </a:r>
            <a:r>
              <a:rPr lang="en-US" sz="1400" dirty="0">
                <a:solidFill>
                  <a:schemeClr val="bg2"/>
                </a:solidFill>
                <a:effectLst/>
                <a:ea typeface="Times New Roman" panose="02020603050405020304" pitchFamily="18" charset="0"/>
                <a:cs typeface="Times New Roman" panose="02020603050405020304" pitchFamily="18" charset="0"/>
              </a:rPr>
              <a:t>Due to formulation tolerability issues, Part 2 was not conducted. Results from Part 1 (non-powered pilot phase) are presented. A total of 81 participants were randomized and dosed in the study (n=40 tricaprilin, n=41 placebo), and 61 participants (31 per arm) had evaluable efficacy data. For Part 1, there was no meaningful difference in the primary endpoint between treatment arms during Month 3. During Month 2, a mean improvement of -2.75 days was observed, in </a:t>
            </a:r>
            <a:r>
              <a:rPr lang="en-US" sz="1400" dirty="0" err="1">
                <a:solidFill>
                  <a:schemeClr val="bg2"/>
                </a:solidFill>
                <a:effectLst/>
                <a:ea typeface="Times New Roman" panose="02020603050405020304" pitchFamily="18" charset="0"/>
                <a:cs typeface="Times New Roman" panose="02020603050405020304" pitchFamily="18" charset="0"/>
              </a:rPr>
              <a:t>favour</a:t>
            </a:r>
            <a:r>
              <a:rPr lang="en-US" sz="1400" dirty="0">
                <a:solidFill>
                  <a:schemeClr val="bg2"/>
                </a:solidFill>
                <a:effectLst/>
                <a:ea typeface="Times New Roman" panose="02020603050405020304" pitchFamily="18" charset="0"/>
                <a:cs typeface="Times New Roman" panose="02020603050405020304" pitchFamily="18" charset="0"/>
              </a:rPr>
              <a:t> of tricaprilin. In a pre-specified per-protocol analysis set there was a difference of -1.49 days to placebo at Month 3. The withdrawal rate was 45.0% and 53.7% (tricaprilin; placebo). Treatment-emergent adverse events, majority gastrointestinal, occurred in both active and placebo arms (90.0%, 82.9%).</a:t>
            </a:r>
          </a:p>
          <a:p>
            <a:pPr>
              <a:spcBef>
                <a:spcPts val="1800"/>
              </a:spcBef>
            </a:pPr>
            <a:r>
              <a:rPr lang="en-US" sz="1400" b="1" dirty="0">
                <a:solidFill>
                  <a:schemeClr val="bg2"/>
                </a:solidFill>
                <a:effectLst/>
                <a:ea typeface="Times New Roman" panose="02020603050405020304" pitchFamily="18" charset="0"/>
                <a:cs typeface="Times New Roman" panose="02020603050405020304" pitchFamily="18" charset="0"/>
              </a:rPr>
              <a:t>Conclusion: </a:t>
            </a:r>
            <a:r>
              <a:rPr lang="en-US" sz="1400" dirty="0">
                <a:solidFill>
                  <a:schemeClr val="bg2"/>
                </a:solidFill>
                <a:effectLst/>
                <a:ea typeface="Times New Roman" panose="02020603050405020304" pitchFamily="18" charset="0"/>
                <a:cs typeface="Times New Roman" panose="02020603050405020304" pitchFamily="18" charset="0"/>
              </a:rPr>
              <a:t>Results of the pilot suggest directional promise over 2-3 months for tricaprilin, and a new formulation will be used for larger, fully-powered Phase 2/3 studies.</a:t>
            </a:r>
          </a:p>
        </p:txBody>
      </p:sp>
      <p:sp>
        <p:nvSpPr>
          <p:cNvPr id="16" name="Freeform: Shape 9">
            <a:extLst>
              <a:ext uri="{FF2B5EF4-FFF2-40B4-BE49-F238E27FC236}">
                <a16:creationId xmlns:a16="http://schemas.microsoft.com/office/drawing/2014/main" id="{027AD1D7-23A8-4805-945D-7993E47AEC09}"/>
              </a:ext>
            </a:extLst>
          </p:cNvPr>
          <p:cNvSpPr/>
          <p:nvPr/>
        </p:nvSpPr>
        <p:spPr>
          <a:xfrm flipH="1">
            <a:off x="526011" y="3226548"/>
            <a:ext cx="135114" cy="135114"/>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17" name="Freeform: Shape 9">
            <a:extLst>
              <a:ext uri="{FF2B5EF4-FFF2-40B4-BE49-F238E27FC236}">
                <a16:creationId xmlns:a16="http://schemas.microsoft.com/office/drawing/2014/main" id="{6B4924E1-AB6A-4008-995C-B6249F7BF936}"/>
              </a:ext>
            </a:extLst>
          </p:cNvPr>
          <p:cNvSpPr/>
          <p:nvPr/>
        </p:nvSpPr>
        <p:spPr>
          <a:xfrm flipH="1">
            <a:off x="526011" y="1238564"/>
            <a:ext cx="135114" cy="135114"/>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18" name="Freeform: Shape 9">
            <a:extLst>
              <a:ext uri="{FF2B5EF4-FFF2-40B4-BE49-F238E27FC236}">
                <a16:creationId xmlns:a16="http://schemas.microsoft.com/office/drawing/2014/main" id="{6587A73E-7A07-410F-8B47-E079BBC5528C}"/>
              </a:ext>
            </a:extLst>
          </p:cNvPr>
          <p:cNvSpPr/>
          <p:nvPr/>
        </p:nvSpPr>
        <p:spPr>
          <a:xfrm flipH="1">
            <a:off x="526011" y="2125091"/>
            <a:ext cx="135114" cy="135114"/>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20" name="Freeform: Shape 9">
            <a:extLst>
              <a:ext uri="{FF2B5EF4-FFF2-40B4-BE49-F238E27FC236}">
                <a16:creationId xmlns:a16="http://schemas.microsoft.com/office/drawing/2014/main" id="{C9769B66-DA43-4100-9ED3-64A354233DCB}"/>
              </a:ext>
            </a:extLst>
          </p:cNvPr>
          <p:cNvSpPr/>
          <p:nvPr/>
        </p:nvSpPr>
        <p:spPr>
          <a:xfrm flipH="1">
            <a:off x="526011" y="4549998"/>
            <a:ext cx="135114" cy="135114"/>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Tree>
    <p:extLst>
      <p:ext uri="{BB962C8B-B14F-4D97-AF65-F5344CB8AC3E}">
        <p14:creationId xmlns:p14="http://schemas.microsoft.com/office/powerpoint/2010/main" val="1551994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rrow: Bent 33">
            <a:extLst>
              <a:ext uri="{FF2B5EF4-FFF2-40B4-BE49-F238E27FC236}">
                <a16:creationId xmlns:a16="http://schemas.microsoft.com/office/drawing/2014/main" id="{F7E77F92-FDE2-4E4B-9D35-1420B188AEBE}"/>
              </a:ext>
            </a:extLst>
          </p:cNvPr>
          <p:cNvSpPr/>
          <p:nvPr/>
        </p:nvSpPr>
        <p:spPr>
          <a:xfrm flipH="1">
            <a:off x="-2" y="1203325"/>
            <a:ext cx="587376" cy="5045074"/>
          </a:xfrm>
          <a:prstGeom prst="bentArrow">
            <a:avLst>
              <a:gd name="adj1" fmla="val 0"/>
              <a:gd name="adj2" fmla="val 0"/>
              <a:gd name="adj3" fmla="val 0"/>
              <a:gd name="adj4" fmla="val 23439"/>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 name="Title 2">
            <a:extLst>
              <a:ext uri="{FF2B5EF4-FFF2-40B4-BE49-F238E27FC236}">
                <a16:creationId xmlns:a16="http://schemas.microsoft.com/office/drawing/2014/main" id="{F40E7E15-722D-4809-AF42-6089C5027F72}"/>
              </a:ext>
            </a:extLst>
          </p:cNvPr>
          <p:cNvSpPr>
            <a:spLocks noGrp="1"/>
          </p:cNvSpPr>
          <p:nvPr>
            <p:ph type="title"/>
          </p:nvPr>
        </p:nvSpPr>
        <p:spPr>
          <a:xfrm>
            <a:off x="587374" y="233636"/>
            <a:ext cx="11003282" cy="810661"/>
          </a:xfrm>
        </p:spPr>
        <p:txBody>
          <a:bodyPr/>
          <a:lstStyle/>
          <a:p>
            <a:r>
              <a:rPr lang="en-US" dirty="0">
                <a:solidFill>
                  <a:schemeClr val="bg2"/>
                </a:solidFill>
              </a:rPr>
              <a:t>BACKGROUND</a:t>
            </a:r>
            <a:br>
              <a:rPr lang="en-US" dirty="0"/>
            </a:br>
            <a:r>
              <a:rPr lang="en-US" sz="2000" dirty="0"/>
              <a:t>Induction of ketosis as a mechanism for correcting metabolic defects in migraineurs. </a:t>
            </a:r>
            <a:endParaRPr lang="en-US" dirty="0"/>
          </a:p>
        </p:txBody>
      </p:sp>
      <p:sp>
        <p:nvSpPr>
          <p:cNvPr id="5" name="TextBox 4">
            <a:extLst>
              <a:ext uri="{FF2B5EF4-FFF2-40B4-BE49-F238E27FC236}">
                <a16:creationId xmlns:a16="http://schemas.microsoft.com/office/drawing/2014/main" id="{B0C98618-FFD9-4FD1-99B6-EF9A01B6E7A4}"/>
              </a:ext>
            </a:extLst>
          </p:cNvPr>
          <p:cNvSpPr txBox="1"/>
          <p:nvPr/>
        </p:nvSpPr>
        <p:spPr>
          <a:xfrm>
            <a:off x="748530" y="1431169"/>
            <a:ext cx="10448859" cy="4702931"/>
          </a:xfrm>
          <a:prstGeom prst="rect">
            <a:avLst/>
          </a:prstGeom>
          <a:noFill/>
        </p:spPr>
        <p:txBody>
          <a:bodyPr wrap="square" lIns="0" tIns="0" rIns="0" bIns="0">
            <a:noAutofit/>
          </a:bodyPr>
          <a:lstStyle/>
          <a:p>
            <a:pPr>
              <a:spcBef>
                <a:spcPts val="1200"/>
              </a:spcBef>
            </a:pPr>
            <a:r>
              <a:rPr lang="en-US" sz="1400" dirty="0">
                <a:solidFill>
                  <a:schemeClr val="bg2"/>
                </a:solidFill>
                <a:effectLst/>
                <a:ea typeface="Times New Roman" panose="02020603050405020304" pitchFamily="18" charset="0"/>
                <a:cs typeface="Times New Roman" panose="02020603050405020304" pitchFamily="18" charset="0"/>
              </a:rPr>
              <a:t>Cerecin has developed CER-001 (tricaprilin) a pure C8 medium chain triglyceride (MCT), to safely induce ketosis</a:t>
            </a:r>
          </a:p>
          <a:p>
            <a:pPr>
              <a:spcBef>
                <a:spcPts val="1200"/>
              </a:spcBef>
            </a:pPr>
            <a:r>
              <a:rPr lang="en-US" sz="1400" dirty="0">
                <a:solidFill>
                  <a:schemeClr val="bg2"/>
                </a:solidFill>
                <a:effectLst/>
                <a:ea typeface="Times New Roman" panose="02020603050405020304" pitchFamily="18" charset="0"/>
                <a:cs typeface="Times New Roman" panose="02020603050405020304" pitchFamily="18" charset="0"/>
              </a:rPr>
              <a:t>Efficacy has been shown in two Phase 2 studies in mild to moderate Alzheimer’s disease [1,2]</a:t>
            </a:r>
          </a:p>
          <a:p>
            <a:pPr>
              <a:spcBef>
                <a:spcPts val="1200"/>
              </a:spcBef>
            </a:pPr>
            <a:r>
              <a:rPr lang="en-US" sz="1400" dirty="0">
                <a:solidFill>
                  <a:schemeClr val="bg2"/>
                </a:solidFill>
                <a:effectLst/>
                <a:ea typeface="Times New Roman" panose="02020603050405020304" pitchFamily="18" charset="0"/>
                <a:cs typeface="Times New Roman" panose="02020603050405020304" pitchFamily="18" charset="0"/>
              </a:rPr>
              <a:t>Cerecin is also exploring the use of CER-001 in migraine, where reports of efficacy with the ketogenic diet have been reported in case studies and controlled trials [</a:t>
            </a:r>
            <a:r>
              <a:rPr lang="en-US" sz="1400" dirty="0">
                <a:solidFill>
                  <a:schemeClr val="bg2"/>
                </a:solidFill>
                <a:ea typeface="Times New Roman" panose="02020603050405020304" pitchFamily="18" charset="0"/>
                <a:cs typeface="Times New Roman" panose="02020603050405020304" pitchFamily="18" charset="0"/>
              </a:rPr>
              <a:t>3-8</a:t>
            </a:r>
            <a:r>
              <a:rPr lang="en-US" sz="1400" dirty="0">
                <a:solidFill>
                  <a:schemeClr val="bg2"/>
                </a:solidFill>
                <a:effectLst/>
                <a:ea typeface="Times New Roman" panose="02020603050405020304" pitchFamily="18" charset="0"/>
                <a:cs typeface="Times New Roman" panose="02020603050405020304" pitchFamily="18" charset="0"/>
              </a:rPr>
              <a:t>]</a:t>
            </a:r>
          </a:p>
          <a:p>
            <a:pPr>
              <a:spcBef>
                <a:spcPts val="1200"/>
              </a:spcBef>
            </a:pPr>
            <a:r>
              <a:rPr lang="en-US" sz="1400" dirty="0">
                <a:solidFill>
                  <a:schemeClr val="bg2"/>
                </a:solidFill>
                <a:ea typeface="Times New Roman" panose="02020603050405020304" pitchFamily="18" charset="0"/>
                <a:cs typeface="Times New Roman" panose="02020603050405020304" pitchFamily="18" charset="0"/>
              </a:rPr>
              <a:t>The primary pathogenic mechanism for migraine is not definitively elucidated, however there is evidence to suggest involvement of brain energy metabolism abnormalities. It has been postulated that migraine is a response to cerebral energy deficiency or oxidative stress levels and that the attack itself helps to restore brain energy homeostasis and reduces harmful oxidative stress levels [9]</a:t>
            </a:r>
          </a:p>
          <a:p>
            <a:pPr>
              <a:spcBef>
                <a:spcPts val="1200"/>
              </a:spcBef>
            </a:pPr>
            <a:r>
              <a:rPr lang="en-US" sz="1400" dirty="0">
                <a:solidFill>
                  <a:schemeClr val="bg2"/>
                </a:solidFill>
                <a:ea typeface="Times New Roman" panose="02020603050405020304" pitchFamily="18" charset="0"/>
                <a:cs typeface="Times New Roman" panose="02020603050405020304" pitchFamily="18" charset="0"/>
              </a:rPr>
              <a:t>Ketosis is thought to restore brain electrical activity and metabolism, and help counteract neuroinflammation in migraine, although the precise mechanism is unclear [10]</a:t>
            </a:r>
            <a:endParaRPr lang="en-US" sz="1400" dirty="0">
              <a:solidFill>
                <a:schemeClr val="bg2"/>
              </a:solidFill>
              <a:effectLst/>
              <a:ea typeface="Times New Roman" panose="02020603050405020304" pitchFamily="18" charset="0"/>
              <a:cs typeface="Times New Roman" panose="02020603050405020304" pitchFamily="18" charset="0"/>
            </a:endParaRPr>
          </a:p>
        </p:txBody>
      </p:sp>
      <p:sp>
        <p:nvSpPr>
          <p:cNvPr id="17" name="Freeform: Shape 9">
            <a:extLst>
              <a:ext uri="{FF2B5EF4-FFF2-40B4-BE49-F238E27FC236}">
                <a16:creationId xmlns:a16="http://schemas.microsoft.com/office/drawing/2014/main" id="{6B4924E1-AB6A-4008-995C-B6249F7BF936}"/>
              </a:ext>
            </a:extLst>
          </p:cNvPr>
          <p:cNvSpPr/>
          <p:nvPr/>
        </p:nvSpPr>
        <p:spPr>
          <a:xfrm flipH="1">
            <a:off x="526011" y="1457639"/>
            <a:ext cx="135114" cy="135114"/>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14" name="Freeform: Shape 9">
            <a:extLst>
              <a:ext uri="{FF2B5EF4-FFF2-40B4-BE49-F238E27FC236}">
                <a16:creationId xmlns:a16="http://schemas.microsoft.com/office/drawing/2014/main" id="{B17B55B2-DAEC-42D0-B819-43D429CD7461}"/>
              </a:ext>
            </a:extLst>
          </p:cNvPr>
          <p:cNvSpPr/>
          <p:nvPr/>
        </p:nvSpPr>
        <p:spPr>
          <a:xfrm flipH="1">
            <a:off x="539665" y="1817826"/>
            <a:ext cx="135114" cy="135114"/>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15" name="Freeform: Shape 9">
            <a:extLst>
              <a:ext uri="{FF2B5EF4-FFF2-40B4-BE49-F238E27FC236}">
                <a16:creationId xmlns:a16="http://schemas.microsoft.com/office/drawing/2014/main" id="{F593745B-39F3-458A-985B-CF2133A194FA}"/>
              </a:ext>
            </a:extLst>
          </p:cNvPr>
          <p:cNvSpPr/>
          <p:nvPr/>
        </p:nvSpPr>
        <p:spPr>
          <a:xfrm flipH="1">
            <a:off x="526011" y="2218598"/>
            <a:ext cx="135114" cy="135114"/>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21" name="Freeform: Shape 9">
            <a:extLst>
              <a:ext uri="{FF2B5EF4-FFF2-40B4-BE49-F238E27FC236}">
                <a16:creationId xmlns:a16="http://schemas.microsoft.com/office/drawing/2014/main" id="{927E67B1-EEE9-4DF2-A690-BEB0781CAC37}"/>
              </a:ext>
            </a:extLst>
          </p:cNvPr>
          <p:cNvSpPr/>
          <p:nvPr/>
        </p:nvSpPr>
        <p:spPr>
          <a:xfrm flipH="1">
            <a:off x="539665" y="2817234"/>
            <a:ext cx="135114" cy="135114"/>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
        <p:nvSpPr>
          <p:cNvPr id="22" name="Freeform: Shape 9">
            <a:extLst>
              <a:ext uri="{FF2B5EF4-FFF2-40B4-BE49-F238E27FC236}">
                <a16:creationId xmlns:a16="http://schemas.microsoft.com/office/drawing/2014/main" id="{AA94BCA0-16B4-407A-8EDA-6280EC182C57}"/>
              </a:ext>
            </a:extLst>
          </p:cNvPr>
          <p:cNvSpPr/>
          <p:nvPr/>
        </p:nvSpPr>
        <p:spPr>
          <a:xfrm flipH="1">
            <a:off x="526011" y="3569186"/>
            <a:ext cx="135114" cy="135114"/>
          </a:xfrm>
          <a:custGeom>
            <a:avLst/>
            <a:gdLst>
              <a:gd name="connsiteX0" fmla="*/ 137160 w 274320"/>
              <a:gd name="connsiteY0" fmla="*/ 17129 h 274320"/>
              <a:gd name="connsiteX1" fmla="*/ 137160 w 274320"/>
              <a:gd name="connsiteY1" fmla="*/ 257191 h 274320"/>
              <a:gd name="connsiteX2" fmla="*/ 17129 w 274320"/>
              <a:gd name="connsiteY2" fmla="*/ 137160 h 274320"/>
              <a:gd name="connsiteX3" fmla="*/ 137160 w 274320"/>
              <a:gd name="connsiteY3" fmla="*/ 17129 h 274320"/>
              <a:gd name="connsiteX4" fmla="*/ 137160 w 274320"/>
              <a:gd name="connsiteY4" fmla="*/ 0 h 274320"/>
              <a:gd name="connsiteX5" fmla="*/ 0 w 274320"/>
              <a:gd name="connsiteY5" fmla="*/ 137160 h 274320"/>
              <a:gd name="connsiteX6" fmla="*/ 137160 w 274320"/>
              <a:gd name="connsiteY6" fmla="*/ 274320 h 274320"/>
              <a:gd name="connsiteX7" fmla="*/ 274320 w 274320"/>
              <a:gd name="connsiteY7" fmla="*/ 137160 h 274320"/>
              <a:gd name="connsiteX8" fmla="*/ 137160 w 274320"/>
              <a:gd name="connsiteY8"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 h="274320">
                <a:moveTo>
                  <a:pt x="137160" y="17129"/>
                </a:moveTo>
                <a:lnTo>
                  <a:pt x="137160" y="257191"/>
                </a:lnTo>
                <a:cubicBezTo>
                  <a:pt x="70869" y="257191"/>
                  <a:pt x="17129" y="203451"/>
                  <a:pt x="17129" y="137160"/>
                </a:cubicBezTo>
                <a:cubicBezTo>
                  <a:pt x="17129" y="70869"/>
                  <a:pt x="70869" y="17129"/>
                  <a:pt x="137160" y="17129"/>
                </a:cubicBezTo>
                <a:close/>
                <a:moveTo>
                  <a:pt x="137160" y="0"/>
                </a:moveTo>
                <a:cubicBezTo>
                  <a:pt x="61409" y="0"/>
                  <a:pt x="0" y="61409"/>
                  <a:pt x="0" y="137160"/>
                </a:cubicBezTo>
                <a:cubicBezTo>
                  <a:pt x="0" y="212911"/>
                  <a:pt x="61409" y="274320"/>
                  <a:pt x="137160" y="274320"/>
                </a:cubicBezTo>
                <a:cubicBezTo>
                  <a:pt x="212911" y="274320"/>
                  <a:pt x="274320" y="212911"/>
                  <a:pt x="274320" y="137160"/>
                </a:cubicBezTo>
                <a:cubicBezTo>
                  <a:pt x="274320" y="61409"/>
                  <a:pt x="212911" y="0"/>
                  <a:pt x="13716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latin typeface="Calibri"/>
            </a:endParaRPr>
          </a:p>
        </p:txBody>
      </p:sp>
    </p:spTree>
    <p:extLst>
      <p:ext uri="{BB962C8B-B14F-4D97-AF65-F5344CB8AC3E}">
        <p14:creationId xmlns:p14="http://schemas.microsoft.com/office/powerpoint/2010/main" val="250818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C98618-FFD9-4FD1-99B6-EF9A01B6E7A4}"/>
              </a:ext>
            </a:extLst>
          </p:cNvPr>
          <p:cNvSpPr txBox="1"/>
          <p:nvPr/>
        </p:nvSpPr>
        <p:spPr>
          <a:xfrm>
            <a:off x="591818" y="1394145"/>
            <a:ext cx="11003283" cy="615630"/>
          </a:xfrm>
          <a:prstGeom prst="rect">
            <a:avLst/>
          </a:prstGeom>
          <a:solidFill>
            <a:schemeClr val="bg1">
              <a:lumMod val="95000"/>
            </a:schemeClr>
          </a:solidFill>
        </p:spPr>
        <p:txBody>
          <a:bodyPr wrap="square" lIns="0" tIns="0" rIns="0" bIns="0" anchor="ctr">
            <a:noAutofit/>
          </a:bodyPr>
          <a:lstStyle/>
          <a:p>
            <a:pPr algn="ctr">
              <a:spcBef>
                <a:spcPts val="1200"/>
              </a:spcBef>
            </a:pPr>
            <a:r>
              <a:rPr lang="en-US" sz="1600" b="1" dirty="0">
                <a:solidFill>
                  <a:schemeClr val="bg2"/>
                </a:solidFill>
                <a:effectLst/>
                <a:ea typeface="Times New Roman" panose="02020603050405020304" pitchFamily="18" charset="0"/>
                <a:cs typeface="Times New Roman" panose="02020603050405020304" pitchFamily="18" charset="0"/>
              </a:rPr>
              <a:t>Due to the tolerability of the AC-SD-03 formulation, only Part 1 of the study was conducted. Part 2 will be conducted as a separate study with a new formulation of CER-001.</a:t>
            </a:r>
            <a:endParaRPr lang="en-US" sz="1600" dirty="0">
              <a:solidFill>
                <a:schemeClr val="bg2"/>
              </a:solidFill>
              <a:effectLst/>
              <a:ea typeface="Times New Roman" panose="02020603050405020304" pitchFamily="18" charset="0"/>
              <a:cs typeface="Times New Roman" panose="02020603050405020304" pitchFamily="18" charset="0"/>
            </a:endParaRPr>
          </a:p>
        </p:txBody>
      </p:sp>
      <p:sp>
        <p:nvSpPr>
          <p:cNvPr id="34" name="Arrow: Bent 33">
            <a:extLst>
              <a:ext uri="{FF2B5EF4-FFF2-40B4-BE49-F238E27FC236}">
                <a16:creationId xmlns:a16="http://schemas.microsoft.com/office/drawing/2014/main" id="{F7E77F92-FDE2-4E4B-9D35-1420B188AEBE}"/>
              </a:ext>
            </a:extLst>
          </p:cNvPr>
          <p:cNvSpPr/>
          <p:nvPr/>
        </p:nvSpPr>
        <p:spPr>
          <a:xfrm flipH="1">
            <a:off x="-2" y="1203325"/>
            <a:ext cx="587376" cy="806450"/>
          </a:xfrm>
          <a:prstGeom prst="bentArrow">
            <a:avLst>
              <a:gd name="adj1" fmla="val 0"/>
              <a:gd name="adj2" fmla="val 0"/>
              <a:gd name="adj3" fmla="val 0"/>
              <a:gd name="adj4" fmla="val 23439"/>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 name="Rectangle 12">
            <a:extLst>
              <a:ext uri="{FF2B5EF4-FFF2-40B4-BE49-F238E27FC236}">
                <a16:creationId xmlns:a16="http://schemas.microsoft.com/office/drawing/2014/main" id="{A6CCBC28-5029-4051-815E-B755E66C1F3F}"/>
              </a:ext>
            </a:extLst>
          </p:cNvPr>
          <p:cNvSpPr/>
          <p:nvPr/>
        </p:nvSpPr>
        <p:spPr>
          <a:xfrm>
            <a:off x="594199" y="2090154"/>
            <a:ext cx="11010426" cy="176915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4572000" rtlCol="0" anchor="ctr"/>
          <a:lstStyle/>
          <a:p>
            <a:endParaRPr lang="en-IN" baseline="30000" dirty="0">
              <a:solidFill>
                <a:schemeClr val="bg2"/>
              </a:solidFill>
            </a:endParaRPr>
          </a:p>
        </p:txBody>
      </p:sp>
      <p:grpSp>
        <p:nvGrpSpPr>
          <p:cNvPr id="14" name="Group 13">
            <a:extLst>
              <a:ext uri="{FF2B5EF4-FFF2-40B4-BE49-F238E27FC236}">
                <a16:creationId xmlns:a16="http://schemas.microsoft.com/office/drawing/2014/main" id="{9FF4151D-3E83-445A-9438-6CF54C981714}"/>
              </a:ext>
            </a:extLst>
          </p:cNvPr>
          <p:cNvGrpSpPr/>
          <p:nvPr/>
        </p:nvGrpSpPr>
        <p:grpSpPr>
          <a:xfrm>
            <a:off x="730127" y="2351282"/>
            <a:ext cx="5372856" cy="1246896"/>
            <a:chOff x="609600" y="2159281"/>
            <a:chExt cx="4013607" cy="1850058"/>
          </a:xfrm>
        </p:grpSpPr>
        <p:sp>
          <p:nvSpPr>
            <p:cNvPr id="15" name="Line 5">
              <a:extLst>
                <a:ext uri="{FF2B5EF4-FFF2-40B4-BE49-F238E27FC236}">
                  <a16:creationId xmlns:a16="http://schemas.microsoft.com/office/drawing/2014/main" id="{A95E3DE9-D56B-42B1-92DF-B18EC1D9FEC5}"/>
                </a:ext>
              </a:extLst>
            </p:cNvPr>
            <p:cNvSpPr>
              <a:spLocks noChangeShapeType="1"/>
            </p:cNvSpPr>
            <p:nvPr/>
          </p:nvSpPr>
          <p:spPr bwMode="auto">
            <a:xfrm>
              <a:off x="609600" y="3000183"/>
              <a:ext cx="1219200" cy="0"/>
            </a:xfrm>
            <a:prstGeom prst="line">
              <a:avLst/>
            </a:prstGeom>
            <a:noFill/>
            <a:ln w="12700">
              <a:solidFill>
                <a:schemeClr val="bg1">
                  <a:lumMod val="65000"/>
                </a:schemeClr>
              </a:solidFill>
              <a:round/>
              <a:headEnd/>
              <a:tailEnd/>
            </a:ln>
            <a:effectLst/>
          </p:spPr>
          <p:txBody>
            <a:bodyPr wrap="square" lIns="0" tIns="0" rIns="0" bIns="0">
              <a:spAutoFit/>
            </a:bodyPr>
            <a:lstStyle/>
            <a:p>
              <a:endParaRPr lang="en-US" sz="1200"/>
            </a:p>
          </p:txBody>
        </p:sp>
        <p:sp>
          <p:nvSpPr>
            <p:cNvPr id="16" name="Text Box 13">
              <a:extLst>
                <a:ext uri="{FF2B5EF4-FFF2-40B4-BE49-F238E27FC236}">
                  <a16:creationId xmlns:a16="http://schemas.microsoft.com/office/drawing/2014/main" id="{BE22ED46-9935-423A-B692-B70CF1DC9A0C}"/>
                </a:ext>
              </a:extLst>
            </p:cNvPr>
            <p:cNvSpPr txBox="1">
              <a:spLocks noChangeArrowheads="1"/>
            </p:cNvSpPr>
            <p:nvPr/>
          </p:nvSpPr>
          <p:spPr bwMode="auto">
            <a:xfrm>
              <a:off x="1828800" y="2159281"/>
              <a:ext cx="2512977" cy="319661"/>
            </a:xfrm>
            <a:prstGeom prst="rect">
              <a:avLst/>
            </a:prstGeom>
            <a:noFill/>
            <a:ln w="9525">
              <a:noFill/>
              <a:miter lim="800000"/>
              <a:headEnd/>
              <a:tailEnd/>
            </a:ln>
            <a:effectLst/>
          </p:spPr>
          <p:txBody>
            <a:bodyPr wrap="square" lIns="0" tIns="0" rIns="0" bIns="0">
              <a:spAutoFit/>
            </a:bodyPr>
            <a:lstStyle/>
            <a:p>
              <a:pPr algn="ctr">
                <a:spcBef>
                  <a:spcPct val="50000"/>
                </a:spcBef>
              </a:pPr>
              <a:r>
                <a:rPr lang="en-US" sz="1400" dirty="0">
                  <a:solidFill>
                    <a:schemeClr val="bg2"/>
                  </a:solidFill>
                </a:rPr>
                <a:t>AC-SD-03: titration to 20g tricaprilin BID, orally</a:t>
              </a:r>
            </a:p>
          </p:txBody>
        </p:sp>
        <p:sp>
          <p:nvSpPr>
            <p:cNvPr id="18" name="Text Box 15">
              <a:extLst>
                <a:ext uri="{FF2B5EF4-FFF2-40B4-BE49-F238E27FC236}">
                  <a16:creationId xmlns:a16="http://schemas.microsoft.com/office/drawing/2014/main" id="{D5FB47CC-59FE-4A20-9090-D4E4049A7659}"/>
                </a:ext>
              </a:extLst>
            </p:cNvPr>
            <p:cNvSpPr txBox="1">
              <a:spLocks noChangeArrowheads="1"/>
            </p:cNvSpPr>
            <p:nvPr/>
          </p:nvSpPr>
          <p:spPr bwMode="auto">
            <a:xfrm>
              <a:off x="2607860" y="3047719"/>
              <a:ext cx="575479" cy="310780"/>
            </a:xfrm>
            <a:prstGeom prst="rect">
              <a:avLst/>
            </a:prstGeom>
            <a:noFill/>
            <a:ln w="9525">
              <a:noFill/>
              <a:miter lim="800000"/>
              <a:headEnd/>
              <a:tailEnd/>
            </a:ln>
            <a:effectLst/>
          </p:spPr>
          <p:txBody>
            <a:bodyPr wrap="square" lIns="0" tIns="0" rIns="0" bIns="0">
              <a:spAutoFit/>
            </a:bodyPr>
            <a:lstStyle/>
            <a:p>
              <a:pPr algn="ctr">
                <a:spcBef>
                  <a:spcPct val="50000"/>
                </a:spcBef>
              </a:pPr>
              <a:r>
                <a:rPr lang="en-US" sz="1400" dirty="0">
                  <a:solidFill>
                    <a:schemeClr val="bg2"/>
                  </a:solidFill>
                </a:rPr>
                <a:t>Placebo</a:t>
              </a:r>
            </a:p>
          </p:txBody>
        </p:sp>
        <p:sp>
          <p:nvSpPr>
            <p:cNvPr id="21" name="Text Box 16">
              <a:extLst>
                <a:ext uri="{FF2B5EF4-FFF2-40B4-BE49-F238E27FC236}">
                  <a16:creationId xmlns:a16="http://schemas.microsoft.com/office/drawing/2014/main" id="{3B9379DD-DE4E-4480-A564-63EC82081238}"/>
                </a:ext>
              </a:extLst>
            </p:cNvPr>
            <p:cNvSpPr txBox="1">
              <a:spLocks noChangeArrowheads="1"/>
            </p:cNvSpPr>
            <p:nvPr/>
          </p:nvSpPr>
          <p:spPr bwMode="auto">
            <a:xfrm>
              <a:off x="633847" y="2360862"/>
              <a:ext cx="881288" cy="1278640"/>
            </a:xfrm>
            <a:prstGeom prst="rect">
              <a:avLst/>
            </a:prstGeom>
            <a:noFill/>
            <a:ln w="9525">
              <a:noFill/>
              <a:miter lim="800000"/>
              <a:headEnd/>
              <a:tailEnd/>
            </a:ln>
            <a:effectLst/>
          </p:spPr>
          <p:txBody>
            <a:bodyPr wrap="square" lIns="0" tIns="0" rIns="0" bIns="0">
              <a:spAutoFit/>
            </a:bodyPr>
            <a:lstStyle/>
            <a:p>
              <a:pPr algn="ctr">
                <a:spcBef>
                  <a:spcPct val="50000"/>
                </a:spcBef>
              </a:pPr>
              <a:r>
                <a:rPr lang="en-US" sz="1400" dirty="0">
                  <a:solidFill>
                    <a:schemeClr val="bg2"/>
                  </a:solidFill>
                  <a:cs typeface="Arial" charset="0"/>
                </a:rPr>
                <a:t>4-week </a:t>
              </a:r>
              <a:br>
                <a:rPr lang="en-US" sz="1400" dirty="0">
                  <a:solidFill>
                    <a:schemeClr val="bg2"/>
                  </a:solidFill>
                  <a:cs typeface="Arial" charset="0"/>
                </a:rPr>
              </a:br>
              <a:r>
                <a:rPr lang="en-US" sz="1400" dirty="0">
                  <a:solidFill>
                    <a:schemeClr val="bg2"/>
                  </a:solidFill>
                  <a:cs typeface="Arial" charset="0"/>
                </a:rPr>
                <a:t>baseline measurement period</a:t>
              </a:r>
            </a:p>
          </p:txBody>
        </p:sp>
        <p:sp>
          <p:nvSpPr>
            <p:cNvPr id="23" name="Text Box 22">
              <a:extLst>
                <a:ext uri="{FF2B5EF4-FFF2-40B4-BE49-F238E27FC236}">
                  <a16:creationId xmlns:a16="http://schemas.microsoft.com/office/drawing/2014/main" id="{06034171-B925-4C1F-A654-06B24A258709}"/>
                </a:ext>
              </a:extLst>
            </p:cNvPr>
            <p:cNvSpPr txBox="1">
              <a:spLocks noChangeArrowheads="1"/>
            </p:cNvSpPr>
            <p:nvPr/>
          </p:nvSpPr>
          <p:spPr bwMode="auto">
            <a:xfrm>
              <a:off x="2102308" y="3539693"/>
              <a:ext cx="1526078" cy="287694"/>
            </a:xfrm>
            <a:prstGeom prst="rect">
              <a:avLst/>
            </a:prstGeom>
            <a:noFill/>
            <a:ln w="9525">
              <a:noFill/>
              <a:miter lim="800000"/>
              <a:headEnd/>
              <a:tailEnd/>
            </a:ln>
            <a:effectLst/>
          </p:spPr>
          <p:txBody>
            <a:bodyPr wrap="square" lIns="0" tIns="0" rIns="0" bIns="0" anchor="ctr">
              <a:spAutoFit/>
            </a:bodyPr>
            <a:lstStyle/>
            <a:p>
              <a:pPr algn="ctr">
                <a:lnSpc>
                  <a:spcPct val="90000"/>
                </a:lnSpc>
              </a:pPr>
              <a:r>
                <a:rPr lang="en-US" sz="1400" dirty="0">
                  <a:solidFill>
                    <a:schemeClr val="accent1"/>
                  </a:solidFill>
                </a:rPr>
                <a:t>Double – blind (12 weeks)</a:t>
              </a:r>
            </a:p>
          </p:txBody>
        </p:sp>
        <p:sp>
          <p:nvSpPr>
            <p:cNvPr id="24" name="Line 28">
              <a:extLst>
                <a:ext uri="{FF2B5EF4-FFF2-40B4-BE49-F238E27FC236}">
                  <a16:creationId xmlns:a16="http://schemas.microsoft.com/office/drawing/2014/main" id="{01AB0D37-3EF1-4FC4-9845-15C9DD429377}"/>
                </a:ext>
              </a:extLst>
            </p:cNvPr>
            <p:cNvSpPr>
              <a:spLocks noChangeShapeType="1"/>
            </p:cNvSpPr>
            <p:nvPr/>
          </p:nvSpPr>
          <p:spPr bwMode="auto">
            <a:xfrm>
              <a:off x="609600" y="2743200"/>
              <a:ext cx="0" cy="457200"/>
            </a:xfrm>
            <a:prstGeom prst="line">
              <a:avLst/>
            </a:prstGeom>
            <a:noFill/>
            <a:ln w="12700">
              <a:solidFill>
                <a:schemeClr val="bg1">
                  <a:lumMod val="65000"/>
                </a:schemeClr>
              </a:solidFill>
              <a:round/>
              <a:headEnd/>
              <a:tailEnd/>
            </a:ln>
            <a:effectLst/>
          </p:spPr>
          <p:txBody>
            <a:bodyPr wrap="square" lIns="0" tIns="0" rIns="0" bIns="0">
              <a:spAutoFit/>
            </a:bodyPr>
            <a:lstStyle/>
            <a:p>
              <a:endParaRPr lang="en-US" sz="1200" dirty="0"/>
            </a:p>
          </p:txBody>
        </p:sp>
        <p:sp>
          <p:nvSpPr>
            <p:cNvPr id="25" name="Rectangle 30">
              <a:extLst>
                <a:ext uri="{FF2B5EF4-FFF2-40B4-BE49-F238E27FC236}">
                  <a16:creationId xmlns:a16="http://schemas.microsoft.com/office/drawing/2014/main" id="{73CB7355-D3C5-4B6D-BEB9-7082E9268D9B}"/>
                </a:ext>
              </a:extLst>
            </p:cNvPr>
            <p:cNvSpPr>
              <a:spLocks noChangeArrowheads="1"/>
            </p:cNvSpPr>
            <p:nvPr/>
          </p:nvSpPr>
          <p:spPr bwMode="auto">
            <a:xfrm>
              <a:off x="1828800" y="2590800"/>
              <a:ext cx="2133600" cy="762000"/>
            </a:xfrm>
            <a:prstGeom prst="rect">
              <a:avLst/>
            </a:prstGeom>
            <a:noFill/>
            <a:ln w="12700">
              <a:solidFill>
                <a:schemeClr val="bg1">
                  <a:lumMod val="65000"/>
                </a:schemeClr>
              </a:solidFill>
              <a:miter lim="800000"/>
              <a:headEnd/>
              <a:tailEnd/>
            </a:ln>
            <a:effectLst/>
          </p:spPr>
          <p:txBody>
            <a:bodyPr wrap="none" lIns="0" tIns="0" rIns="0" bIns="0" anchor="ctr"/>
            <a:lstStyle/>
            <a:p>
              <a:endParaRPr lang="en-US" sz="1200" dirty="0"/>
            </a:p>
          </p:txBody>
        </p:sp>
        <p:sp>
          <p:nvSpPr>
            <p:cNvPr id="27" name="Rectangle 31">
              <a:extLst>
                <a:ext uri="{FF2B5EF4-FFF2-40B4-BE49-F238E27FC236}">
                  <a16:creationId xmlns:a16="http://schemas.microsoft.com/office/drawing/2014/main" id="{0AABC627-D55F-478D-B6B5-FA9D5847DB51}"/>
                </a:ext>
              </a:extLst>
            </p:cNvPr>
            <p:cNvSpPr>
              <a:spLocks noChangeArrowheads="1"/>
            </p:cNvSpPr>
            <p:nvPr/>
          </p:nvSpPr>
          <p:spPr bwMode="auto">
            <a:xfrm>
              <a:off x="1524000" y="2809683"/>
              <a:ext cx="685800" cy="381000"/>
            </a:xfrm>
            <a:prstGeom prst="rect">
              <a:avLst/>
            </a:prstGeom>
            <a:solidFill>
              <a:schemeClr val="accent1"/>
            </a:solidFill>
            <a:ln w="9525">
              <a:noFill/>
              <a:miter lim="800000"/>
              <a:headEnd/>
              <a:tailEnd/>
            </a:ln>
            <a:effectLst/>
          </p:spPr>
          <p:txBody>
            <a:bodyPr wrap="none" lIns="0" tIns="0" rIns="0" bIns="0" anchor="ctr"/>
            <a:lstStyle/>
            <a:p>
              <a:pPr algn="ctr"/>
              <a:r>
                <a:rPr lang="en-US" sz="1400" b="1" dirty="0">
                  <a:solidFill>
                    <a:schemeClr val="bg1"/>
                  </a:solidFill>
                </a:rPr>
                <a:t>N = 83</a:t>
              </a:r>
            </a:p>
          </p:txBody>
        </p:sp>
        <p:sp>
          <p:nvSpPr>
            <p:cNvPr id="29" name="Line 28">
              <a:extLst>
                <a:ext uri="{FF2B5EF4-FFF2-40B4-BE49-F238E27FC236}">
                  <a16:creationId xmlns:a16="http://schemas.microsoft.com/office/drawing/2014/main" id="{24999B57-C3E7-4210-86A8-6060888BD738}"/>
                </a:ext>
              </a:extLst>
            </p:cNvPr>
            <p:cNvSpPr>
              <a:spLocks noChangeShapeType="1"/>
            </p:cNvSpPr>
            <p:nvPr/>
          </p:nvSpPr>
          <p:spPr bwMode="auto">
            <a:xfrm>
              <a:off x="4396330" y="2743201"/>
              <a:ext cx="0" cy="457201"/>
            </a:xfrm>
            <a:prstGeom prst="line">
              <a:avLst/>
            </a:prstGeom>
            <a:noFill/>
            <a:ln w="12700">
              <a:solidFill>
                <a:schemeClr val="bg1">
                  <a:lumMod val="65000"/>
                </a:schemeClr>
              </a:solidFill>
              <a:round/>
              <a:headEnd/>
              <a:tailEnd/>
            </a:ln>
            <a:effectLst/>
          </p:spPr>
          <p:txBody>
            <a:bodyPr wrap="square" lIns="0" tIns="0" rIns="0" bIns="0">
              <a:spAutoFit/>
            </a:bodyPr>
            <a:lstStyle/>
            <a:p>
              <a:endParaRPr lang="en-US" sz="1200" dirty="0"/>
            </a:p>
          </p:txBody>
        </p:sp>
        <p:sp>
          <p:nvSpPr>
            <p:cNvPr id="30" name="Text Box 22">
              <a:extLst>
                <a:ext uri="{FF2B5EF4-FFF2-40B4-BE49-F238E27FC236}">
                  <a16:creationId xmlns:a16="http://schemas.microsoft.com/office/drawing/2014/main" id="{53335959-ECD3-4038-95C1-FD1E222F1C19}"/>
                </a:ext>
              </a:extLst>
            </p:cNvPr>
            <p:cNvSpPr txBox="1">
              <a:spLocks noChangeArrowheads="1"/>
            </p:cNvSpPr>
            <p:nvPr/>
          </p:nvSpPr>
          <p:spPr bwMode="auto">
            <a:xfrm>
              <a:off x="3686205" y="3433951"/>
              <a:ext cx="937002" cy="575388"/>
            </a:xfrm>
            <a:prstGeom prst="rect">
              <a:avLst/>
            </a:prstGeom>
            <a:noFill/>
            <a:ln w="9525">
              <a:noFill/>
              <a:miter lim="800000"/>
              <a:headEnd/>
              <a:tailEnd/>
            </a:ln>
            <a:effectLst/>
          </p:spPr>
          <p:txBody>
            <a:bodyPr wrap="square" lIns="0" tIns="0" rIns="0" bIns="0" anchor="ctr">
              <a:spAutoFit/>
            </a:bodyPr>
            <a:lstStyle/>
            <a:p>
              <a:pPr algn="ctr">
                <a:lnSpc>
                  <a:spcPct val="90000"/>
                </a:lnSpc>
              </a:pPr>
              <a:r>
                <a:rPr lang="en-US" sz="1400" dirty="0">
                  <a:solidFill>
                    <a:schemeClr val="accent1"/>
                  </a:solidFill>
                </a:rPr>
                <a:t>1 week safety follow-up</a:t>
              </a:r>
            </a:p>
          </p:txBody>
        </p:sp>
        <p:sp>
          <p:nvSpPr>
            <p:cNvPr id="31" name="Line 12">
              <a:extLst>
                <a:ext uri="{FF2B5EF4-FFF2-40B4-BE49-F238E27FC236}">
                  <a16:creationId xmlns:a16="http://schemas.microsoft.com/office/drawing/2014/main" id="{C7B15A3D-0DF0-4391-B01E-B84231A15B95}"/>
                </a:ext>
              </a:extLst>
            </p:cNvPr>
            <p:cNvSpPr>
              <a:spLocks noChangeShapeType="1"/>
            </p:cNvSpPr>
            <p:nvPr/>
          </p:nvSpPr>
          <p:spPr bwMode="auto">
            <a:xfrm>
              <a:off x="3965000" y="3000183"/>
              <a:ext cx="437331" cy="0"/>
            </a:xfrm>
            <a:prstGeom prst="line">
              <a:avLst/>
            </a:prstGeom>
            <a:noFill/>
            <a:ln w="28575">
              <a:solidFill>
                <a:schemeClr val="accent1"/>
              </a:solidFill>
              <a:round/>
              <a:headEnd/>
              <a:tailEnd/>
            </a:ln>
            <a:effectLst/>
          </p:spPr>
          <p:txBody>
            <a:bodyPr wrap="square" lIns="0" tIns="0" rIns="0" bIns="0">
              <a:spAutoFit/>
            </a:bodyPr>
            <a:lstStyle/>
            <a:p>
              <a:endParaRPr lang="en-US" sz="1200"/>
            </a:p>
          </p:txBody>
        </p:sp>
      </p:grpSp>
      <p:sp>
        <p:nvSpPr>
          <p:cNvPr id="7" name="Rectangle 6">
            <a:extLst>
              <a:ext uri="{FF2B5EF4-FFF2-40B4-BE49-F238E27FC236}">
                <a16:creationId xmlns:a16="http://schemas.microsoft.com/office/drawing/2014/main" id="{91DBBDB7-DE09-4CF9-B5F5-F5196D938EF1}"/>
              </a:ext>
            </a:extLst>
          </p:cNvPr>
          <p:cNvSpPr/>
          <p:nvPr/>
        </p:nvSpPr>
        <p:spPr>
          <a:xfrm>
            <a:off x="6417191" y="2558082"/>
            <a:ext cx="4873226" cy="833296"/>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rtlCol="0" anchor="t"/>
          <a:lstStyle/>
          <a:p>
            <a:pPr>
              <a:spcBef>
                <a:spcPts val="600"/>
              </a:spcBef>
            </a:pPr>
            <a:r>
              <a:rPr lang="en-US" sz="1400" dirty="0">
                <a:solidFill>
                  <a:schemeClr val="bg2"/>
                </a:solidFill>
              </a:rPr>
              <a:t>Part 2 of the study was to have the same study design as Part 1, with a sample size calculation based on the standard deviation observed in Part 1 of the study.</a:t>
            </a:r>
          </a:p>
          <a:p>
            <a:pPr>
              <a:spcBef>
                <a:spcPts val="600"/>
              </a:spcBef>
            </a:pPr>
            <a:endParaRPr lang="en-US" sz="1400" dirty="0">
              <a:solidFill>
                <a:schemeClr val="bg2"/>
              </a:solidFill>
            </a:endParaRPr>
          </a:p>
        </p:txBody>
      </p:sp>
      <p:sp>
        <p:nvSpPr>
          <p:cNvPr id="6" name="Title 2">
            <a:extLst>
              <a:ext uri="{FF2B5EF4-FFF2-40B4-BE49-F238E27FC236}">
                <a16:creationId xmlns:a16="http://schemas.microsoft.com/office/drawing/2014/main" id="{7461F9A5-7680-FD80-E11C-D3BAD27DB159}"/>
              </a:ext>
            </a:extLst>
          </p:cNvPr>
          <p:cNvSpPr>
            <a:spLocks noGrp="1"/>
          </p:cNvSpPr>
          <p:nvPr>
            <p:ph type="title"/>
          </p:nvPr>
        </p:nvSpPr>
        <p:spPr>
          <a:xfrm>
            <a:off x="601342" y="266701"/>
            <a:ext cx="11003282" cy="810661"/>
          </a:xfrm>
        </p:spPr>
        <p:txBody>
          <a:bodyPr/>
          <a:lstStyle/>
          <a:p>
            <a:r>
              <a:rPr lang="en-US" dirty="0">
                <a:solidFill>
                  <a:schemeClr val="bg2"/>
                </a:solidFill>
              </a:rPr>
              <a:t>DESIGN</a:t>
            </a:r>
            <a:br>
              <a:rPr lang="en-US" dirty="0"/>
            </a:br>
            <a:r>
              <a:rPr lang="en-US" sz="2000" dirty="0"/>
              <a:t>Initially designed as a two-part study, Part 1 for accurate sample size estimation, Part 2 for Proof of Concept</a:t>
            </a:r>
            <a:endParaRPr lang="en-US" dirty="0"/>
          </a:p>
        </p:txBody>
      </p:sp>
      <p:sp>
        <p:nvSpPr>
          <p:cNvPr id="53" name="Rectangle 52">
            <a:extLst>
              <a:ext uri="{FF2B5EF4-FFF2-40B4-BE49-F238E27FC236}">
                <a16:creationId xmlns:a16="http://schemas.microsoft.com/office/drawing/2014/main" id="{8BC8A467-3BBD-E9CF-D975-D64110AD1226}"/>
              </a:ext>
            </a:extLst>
          </p:cNvPr>
          <p:cNvSpPr/>
          <p:nvPr/>
        </p:nvSpPr>
        <p:spPr>
          <a:xfrm>
            <a:off x="587374" y="4048401"/>
            <a:ext cx="5416901" cy="1539441"/>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rtlCol="0" anchor="t"/>
          <a:lstStyle/>
          <a:p>
            <a:pPr>
              <a:spcBef>
                <a:spcPts val="600"/>
              </a:spcBef>
            </a:pPr>
            <a:r>
              <a:rPr lang="en-US" sz="1400" dirty="0">
                <a:solidFill>
                  <a:schemeClr val="bg2"/>
                </a:solidFill>
              </a:rPr>
              <a:t>Key Protocol Amendments:</a:t>
            </a:r>
          </a:p>
          <a:p>
            <a:pPr marL="285750" indent="-285750">
              <a:spcBef>
                <a:spcPts val="600"/>
              </a:spcBef>
              <a:buClr>
                <a:schemeClr val="accent1"/>
              </a:buClr>
              <a:buFont typeface="Wingdings" panose="05000000000000000000" pitchFamily="2" charset="2"/>
              <a:buChar char="§"/>
            </a:pPr>
            <a:r>
              <a:rPr lang="en-US" sz="1400" dirty="0">
                <a:solidFill>
                  <a:schemeClr val="bg2"/>
                </a:solidFill>
              </a:rPr>
              <a:t>Original protocol included titration up to a max daily dose of 60 g.  Protocol version 3 onwards used a maximum daily dose of 40 g</a:t>
            </a:r>
          </a:p>
          <a:p>
            <a:pPr marL="285750" indent="-285750">
              <a:spcBef>
                <a:spcPts val="600"/>
              </a:spcBef>
              <a:buClr>
                <a:schemeClr val="accent1"/>
              </a:buClr>
              <a:buFont typeface="Wingdings" panose="05000000000000000000" pitchFamily="2" charset="2"/>
              <a:buChar char="§"/>
            </a:pPr>
            <a:r>
              <a:rPr lang="en-US" sz="1400" dirty="0">
                <a:solidFill>
                  <a:schemeClr val="bg2"/>
                </a:solidFill>
              </a:rPr>
              <a:t>Original protocol included a 2-week titration. </a:t>
            </a:r>
            <a:br>
              <a:rPr lang="en-US" sz="1400" dirty="0">
                <a:solidFill>
                  <a:schemeClr val="bg2"/>
                </a:solidFill>
              </a:rPr>
            </a:br>
            <a:r>
              <a:rPr lang="en-US" sz="1400" dirty="0">
                <a:solidFill>
                  <a:schemeClr val="bg2"/>
                </a:solidFill>
              </a:rPr>
              <a:t>Protocol version 3 onwards used a titration period of 3 weeks.</a:t>
            </a:r>
          </a:p>
          <a:p>
            <a:pPr>
              <a:spcBef>
                <a:spcPts val="600"/>
              </a:spcBef>
            </a:pPr>
            <a:endParaRPr lang="en-US" sz="1400" dirty="0">
              <a:solidFill>
                <a:schemeClr val="bg2"/>
              </a:solidFill>
            </a:endParaRPr>
          </a:p>
        </p:txBody>
      </p:sp>
      <p:sp>
        <p:nvSpPr>
          <p:cNvPr id="62" name="Rectangle 61">
            <a:extLst>
              <a:ext uri="{FF2B5EF4-FFF2-40B4-BE49-F238E27FC236}">
                <a16:creationId xmlns:a16="http://schemas.microsoft.com/office/drawing/2014/main" id="{CD5165DA-C8AE-3F1D-4162-BA3B300371B7}"/>
              </a:ext>
            </a:extLst>
          </p:cNvPr>
          <p:cNvSpPr/>
          <p:nvPr/>
        </p:nvSpPr>
        <p:spPr>
          <a:xfrm>
            <a:off x="6074107" y="4048401"/>
            <a:ext cx="5416901" cy="1539441"/>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rtlCol="0" anchor="t"/>
          <a:lstStyle/>
          <a:p>
            <a:pPr>
              <a:spcBef>
                <a:spcPts val="600"/>
              </a:spcBef>
            </a:pPr>
            <a:r>
              <a:rPr lang="en-US" sz="1400" dirty="0">
                <a:solidFill>
                  <a:schemeClr val="bg2"/>
                </a:solidFill>
              </a:rPr>
              <a:t>Key Protocol Deviations: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kumimoji="0" lang="en-US" sz="1400" b="0" i="0" u="none" strike="noStrike" kern="1200" cap="none" spc="0" normalizeH="0" baseline="0" noProof="0" dirty="0">
                <a:ln>
                  <a:noFill/>
                </a:ln>
                <a:solidFill>
                  <a:srgbClr val="757070"/>
                </a:solidFill>
                <a:effectLst/>
                <a:uLnTx/>
                <a:uFillTx/>
                <a:latin typeface="Calibri"/>
                <a:ea typeface="+mn-ea"/>
                <a:cs typeface="+mn-cs"/>
              </a:rPr>
              <a:t>Subjects who did not have intended disease (migraine) – 0 in the study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kumimoji="0" lang="en-US" sz="1400" b="0" i="0" u="none" strike="noStrike" kern="1200" cap="none" spc="0" normalizeH="0" baseline="0" noProof="0" dirty="0">
                <a:ln>
                  <a:noFill/>
                </a:ln>
                <a:solidFill>
                  <a:srgbClr val="757070"/>
                </a:solidFill>
                <a:effectLst/>
                <a:uLnTx/>
                <a:uFillTx/>
                <a:latin typeface="Calibri"/>
                <a:ea typeface="+mn-ea"/>
                <a:cs typeface="+mn-cs"/>
              </a:rPr>
              <a:t>Subjects who did not have intended indication (4-24 Migraine Headache Days) – 5 in the study</a:t>
            </a:r>
          </a:p>
        </p:txBody>
      </p:sp>
      <p:sp>
        <p:nvSpPr>
          <p:cNvPr id="66" name="TextBox 65">
            <a:extLst>
              <a:ext uri="{FF2B5EF4-FFF2-40B4-BE49-F238E27FC236}">
                <a16:creationId xmlns:a16="http://schemas.microsoft.com/office/drawing/2014/main" id="{FC4CF7A3-E2C8-0F58-9FDE-9F03B189EDA9}"/>
              </a:ext>
            </a:extLst>
          </p:cNvPr>
          <p:cNvSpPr txBox="1"/>
          <p:nvPr/>
        </p:nvSpPr>
        <p:spPr>
          <a:xfrm>
            <a:off x="587374" y="5768761"/>
            <a:ext cx="10896809" cy="523220"/>
          </a:xfrm>
          <a:prstGeom prst="rect">
            <a:avLst/>
          </a:prstGeom>
          <a:noFill/>
        </p:spPr>
        <p:txBody>
          <a:bodyPr wrap="square">
            <a:spAutoFit/>
          </a:bodyPr>
          <a:lstStyle/>
          <a:p>
            <a:pPr>
              <a:spcBef>
                <a:spcPts val="600"/>
              </a:spcBef>
            </a:pPr>
            <a:r>
              <a:rPr lang="en-US" sz="1400" dirty="0">
                <a:solidFill>
                  <a:schemeClr val="bg2"/>
                </a:solidFill>
              </a:rPr>
              <a:t>The study was designed according to the principles outlined International Headache Society (IHS) Guidelines for Controlled Trials of Drugs in Migraine [11]</a:t>
            </a:r>
          </a:p>
        </p:txBody>
      </p:sp>
    </p:spTree>
    <p:extLst>
      <p:ext uri="{BB962C8B-B14F-4D97-AF65-F5344CB8AC3E}">
        <p14:creationId xmlns:p14="http://schemas.microsoft.com/office/powerpoint/2010/main" val="3152917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7461F9A5-7680-FD80-E11C-D3BAD27DB159}"/>
              </a:ext>
            </a:extLst>
          </p:cNvPr>
          <p:cNvSpPr>
            <a:spLocks noGrp="1"/>
          </p:cNvSpPr>
          <p:nvPr>
            <p:ph type="title"/>
          </p:nvPr>
        </p:nvSpPr>
        <p:spPr>
          <a:xfrm>
            <a:off x="601342" y="266701"/>
            <a:ext cx="11003282" cy="810661"/>
          </a:xfrm>
        </p:spPr>
        <p:txBody>
          <a:bodyPr/>
          <a:lstStyle/>
          <a:p>
            <a:r>
              <a:rPr lang="en-US" dirty="0">
                <a:solidFill>
                  <a:schemeClr val="bg2"/>
                </a:solidFill>
              </a:rPr>
              <a:t>DESIGN</a:t>
            </a:r>
            <a:br>
              <a:rPr lang="en-US" dirty="0"/>
            </a:br>
            <a:r>
              <a:rPr lang="en-US" sz="2000" dirty="0"/>
              <a:t>Inclusion and Exclusion Criteria Included Frequent Migraineurs who had Tried and Failed at Least 1 Prophylactic </a:t>
            </a:r>
            <a:endParaRPr lang="en-US" dirty="0"/>
          </a:p>
        </p:txBody>
      </p:sp>
      <p:sp>
        <p:nvSpPr>
          <p:cNvPr id="55" name="Rectangle 54">
            <a:extLst>
              <a:ext uri="{FF2B5EF4-FFF2-40B4-BE49-F238E27FC236}">
                <a16:creationId xmlns:a16="http://schemas.microsoft.com/office/drawing/2014/main" id="{38EF87D8-3141-EC0E-1A32-430573F972D6}"/>
              </a:ext>
            </a:extLst>
          </p:cNvPr>
          <p:cNvSpPr/>
          <p:nvPr/>
        </p:nvSpPr>
        <p:spPr>
          <a:xfrm>
            <a:off x="784606" y="1528907"/>
            <a:ext cx="5435418" cy="3605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6" name="Content Placeholder 2">
            <a:extLst>
              <a:ext uri="{FF2B5EF4-FFF2-40B4-BE49-F238E27FC236}">
                <a16:creationId xmlns:a16="http://schemas.microsoft.com/office/drawing/2014/main" id="{A2990F34-271F-8777-7652-9BE0875F8123}"/>
              </a:ext>
            </a:extLst>
          </p:cNvPr>
          <p:cNvSpPr txBox="1">
            <a:spLocks/>
          </p:cNvSpPr>
          <p:nvPr/>
        </p:nvSpPr>
        <p:spPr>
          <a:xfrm>
            <a:off x="784606" y="1528907"/>
            <a:ext cx="5423457" cy="1900093"/>
          </a:xfrm>
          <a:prstGeom prst="rect">
            <a:avLst/>
          </a:prstGeom>
          <a:ln w="6350">
            <a:noFill/>
          </a:ln>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r>
              <a:rPr lang="en-US" b="1" dirty="0">
                <a:solidFill>
                  <a:schemeClr val="bg1"/>
                </a:solidFill>
                <a:latin typeface="Calibri"/>
              </a:rPr>
              <a:t>Key Inclusion Criteria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endParaRPr kumimoji="0" lang="en-US" sz="1000" b="0" i="0" u="none" strike="noStrike" kern="1200" cap="none" spc="0" normalizeH="0" baseline="0" noProof="0" dirty="0">
              <a:ln>
                <a:noFill/>
              </a:ln>
              <a:solidFill>
                <a:srgbClr val="75707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lang="en-US" dirty="0">
                <a:solidFill>
                  <a:srgbClr val="757070"/>
                </a:solidFill>
                <a:latin typeface="Calibri"/>
              </a:rPr>
              <a:t>Subject had migraine diagnosed according to ICHD-3 beta criteria, age at time of onset &lt;50 years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kumimoji="0" lang="en-US" b="0" i="0" u="none" strike="noStrike" kern="1200" cap="none" spc="0" normalizeH="0" baseline="0" noProof="0" dirty="0">
                <a:ln>
                  <a:noFill/>
                </a:ln>
                <a:solidFill>
                  <a:srgbClr val="757070"/>
                </a:solidFill>
                <a:effectLst/>
                <a:uLnTx/>
                <a:uFillTx/>
                <a:latin typeface="Calibri"/>
                <a:ea typeface="+mn-ea"/>
                <a:cs typeface="+mn-cs"/>
              </a:rPr>
              <a:t>Subjects had 4-24 Migraine Headache Days in the baseline measurement period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lang="en-US" dirty="0">
                <a:solidFill>
                  <a:srgbClr val="757070"/>
                </a:solidFill>
                <a:latin typeface="Calibri"/>
              </a:rPr>
              <a:t>Use of one allowed migraine prophylactic permitted</a:t>
            </a:r>
            <a:endParaRPr kumimoji="0" lang="en-US" b="0" i="0" u="none" strike="noStrike" kern="1200" cap="none" spc="0" normalizeH="0" baseline="0" noProof="0" dirty="0">
              <a:ln>
                <a:noFill/>
              </a:ln>
              <a:solidFill>
                <a:srgbClr val="75707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lang="en-US" dirty="0">
                <a:solidFill>
                  <a:srgbClr val="757070"/>
                </a:solidFill>
                <a:latin typeface="Calibri"/>
              </a:rPr>
              <a:t>Subjects must have trialed and failed at least 1 (and up to 4) categories of prophylactic migraine medications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kumimoji="0" lang="en-US" b="0" i="0" u="none" strike="noStrike" kern="1200" cap="none" spc="0" normalizeH="0" baseline="0" noProof="0" dirty="0">
                <a:ln>
                  <a:noFill/>
                </a:ln>
                <a:solidFill>
                  <a:srgbClr val="757070"/>
                </a:solidFill>
                <a:effectLst/>
                <a:uLnTx/>
                <a:uFillTx/>
                <a:latin typeface="Calibri"/>
                <a:ea typeface="+mn-ea"/>
                <a:cs typeface="+mn-cs"/>
              </a:rPr>
              <a:t>Subjects had at least 80% compliance with headache eDiary entries in the baseline measurement period</a:t>
            </a:r>
          </a:p>
        </p:txBody>
      </p:sp>
      <p:sp>
        <p:nvSpPr>
          <p:cNvPr id="8" name="Rectangle 7">
            <a:extLst>
              <a:ext uri="{FF2B5EF4-FFF2-40B4-BE49-F238E27FC236}">
                <a16:creationId xmlns:a16="http://schemas.microsoft.com/office/drawing/2014/main" id="{E3670CE0-A57D-7A47-0440-96CDE2050F45}"/>
              </a:ext>
            </a:extLst>
          </p:cNvPr>
          <p:cNvSpPr/>
          <p:nvPr/>
        </p:nvSpPr>
        <p:spPr>
          <a:xfrm>
            <a:off x="6536753" y="1528907"/>
            <a:ext cx="5435418" cy="3605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Content Placeholder 2">
            <a:extLst>
              <a:ext uri="{FF2B5EF4-FFF2-40B4-BE49-F238E27FC236}">
                <a16:creationId xmlns:a16="http://schemas.microsoft.com/office/drawing/2014/main" id="{6FBF07DC-4879-7419-5E28-00949AB3F8A2}"/>
              </a:ext>
            </a:extLst>
          </p:cNvPr>
          <p:cNvSpPr txBox="1">
            <a:spLocks/>
          </p:cNvSpPr>
          <p:nvPr/>
        </p:nvSpPr>
        <p:spPr>
          <a:xfrm>
            <a:off x="6536753" y="1528907"/>
            <a:ext cx="5423457" cy="1900093"/>
          </a:xfrm>
          <a:prstGeom prst="rect">
            <a:avLst/>
          </a:prstGeom>
          <a:ln w="6350">
            <a:noFill/>
          </a:ln>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r>
              <a:rPr lang="en-US" b="1" dirty="0">
                <a:solidFill>
                  <a:schemeClr val="bg1"/>
                </a:solidFill>
                <a:latin typeface="Calibri"/>
              </a:rPr>
              <a:t>Key Exclusion Criteria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endParaRPr kumimoji="0" lang="en-US" sz="1000" b="0" i="0" u="none" strike="noStrike" kern="1200" cap="none" spc="0" normalizeH="0" baseline="0" noProof="0" dirty="0">
              <a:ln>
                <a:noFill/>
              </a:ln>
              <a:solidFill>
                <a:srgbClr val="75707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lang="en-US" dirty="0">
                <a:solidFill>
                  <a:srgbClr val="757070"/>
                </a:solidFill>
                <a:latin typeface="Calibri"/>
              </a:rPr>
              <a:t>History of hemiplegic migraine, cluster headache, or other trigeminal autonomic cephalgia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kumimoji="0" lang="en-US" b="0" i="0" u="none" strike="noStrike" kern="1200" cap="none" spc="0" normalizeH="0" baseline="0" noProof="0" dirty="0">
                <a:ln>
                  <a:noFill/>
                </a:ln>
                <a:solidFill>
                  <a:srgbClr val="757070"/>
                </a:solidFill>
                <a:effectLst/>
                <a:uLnTx/>
                <a:uFillTx/>
                <a:latin typeface="Calibri"/>
                <a:ea typeface="+mn-ea"/>
                <a:cs typeface="+mn-cs"/>
              </a:rPr>
              <a:t>Presence of a chronic pain syndrome (other than migraine), such as fibromyalgia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lang="en-US" dirty="0">
                <a:solidFill>
                  <a:srgbClr val="757070"/>
                </a:solidFill>
                <a:latin typeface="Calibri"/>
              </a:rPr>
              <a:t>History of a major psychiatric disorder or current moderately severe depression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kumimoji="0" lang="en-US" b="0" i="0" u="none" strike="noStrike" kern="1200" cap="none" spc="0" normalizeH="0" baseline="0" noProof="0" dirty="0">
                <a:ln>
                  <a:noFill/>
                </a:ln>
                <a:solidFill>
                  <a:srgbClr val="757070"/>
                </a:solidFill>
                <a:effectLst/>
                <a:uLnTx/>
                <a:uFillTx/>
                <a:latin typeface="Calibri"/>
                <a:ea typeface="+mn-ea"/>
                <a:cs typeface="+mn-cs"/>
              </a:rPr>
              <a:t>Use of barbiturates </a:t>
            </a:r>
            <a:r>
              <a:rPr lang="en-US" dirty="0">
                <a:solidFill>
                  <a:srgbClr val="757070"/>
                </a:solidFill>
                <a:latin typeface="Calibri"/>
              </a:rPr>
              <a:t>or opioids for migraine acute treatment ≥4 days per month on average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kumimoji="0" lang="en-US" b="0" i="0" u="none" strike="noStrike" kern="1200" cap="none" spc="0" normalizeH="0" baseline="0" noProof="0" dirty="0">
                <a:ln>
                  <a:noFill/>
                </a:ln>
                <a:solidFill>
                  <a:srgbClr val="757070"/>
                </a:solidFill>
                <a:effectLst/>
                <a:uLnTx/>
                <a:uFillTx/>
                <a:latin typeface="Calibri"/>
                <a:ea typeface="+mn-ea"/>
                <a:cs typeface="+mn-cs"/>
              </a:rPr>
              <a:t>Use </a:t>
            </a:r>
            <a:r>
              <a:rPr lang="en-US" dirty="0">
                <a:solidFill>
                  <a:srgbClr val="757070"/>
                </a:solidFill>
                <a:latin typeface="Calibri"/>
              </a:rPr>
              <a:t>in the last 3 months of CGRP agents, Botox, TENS, cranial nerve blocks, trigger-point injections, acupuncture specifically for migraine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kumimoji="0" lang="en-US" b="0" i="0" u="none" strike="noStrike" kern="1200" cap="none" spc="0" normalizeH="0" baseline="0" noProof="0" dirty="0">
                <a:ln>
                  <a:noFill/>
                </a:ln>
                <a:solidFill>
                  <a:srgbClr val="757070"/>
                </a:solidFill>
                <a:effectLst/>
                <a:uLnTx/>
                <a:uFillTx/>
                <a:latin typeface="Calibri"/>
                <a:ea typeface="+mn-ea"/>
                <a:cs typeface="+mn-cs"/>
              </a:rPr>
              <a:t>Use </a:t>
            </a:r>
            <a:r>
              <a:rPr lang="en-US" dirty="0">
                <a:solidFill>
                  <a:srgbClr val="757070"/>
                </a:solidFill>
                <a:latin typeface="Calibri"/>
              </a:rPr>
              <a:t>in the last 2 weeks of SGLT2 inhibitors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kumimoji="0" lang="en-US" b="0" i="0" u="none" strike="noStrike" kern="1200" cap="none" spc="0" normalizeH="0" baseline="0" noProof="0" dirty="0">
                <a:ln>
                  <a:noFill/>
                </a:ln>
                <a:solidFill>
                  <a:srgbClr val="757070"/>
                </a:solidFill>
                <a:effectLst/>
                <a:uLnTx/>
                <a:uFillTx/>
                <a:latin typeface="Calibri"/>
                <a:ea typeface="+mn-ea"/>
                <a:cs typeface="+mn-cs"/>
              </a:rPr>
              <a:t>Current use or use within the last 3 months of MCT-containing </a:t>
            </a:r>
            <a:r>
              <a:rPr lang="en-US" dirty="0">
                <a:solidFill>
                  <a:srgbClr val="757070"/>
                </a:solidFill>
                <a:latin typeface="Calibri"/>
              </a:rPr>
              <a:t>products or a ketogenic diet, low-carb diet, intermittent fasting</a:t>
            </a:r>
            <a:endParaRPr kumimoji="0" lang="en-US" b="0" i="0" u="none" strike="noStrike" kern="1200" cap="none" spc="0" normalizeH="0" baseline="0" noProof="0" dirty="0">
              <a:ln>
                <a:noFill/>
              </a:ln>
              <a:solidFill>
                <a:srgbClr val="757070"/>
              </a:solidFill>
              <a:effectLst/>
              <a:uLnTx/>
              <a:uFillTx/>
              <a:latin typeface="Calibri"/>
              <a:ea typeface="+mn-ea"/>
              <a:cs typeface="+mn-cs"/>
            </a:endParaRPr>
          </a:p>
        </p:txBody>
      </p:sp>
    </p:spTree>
    <p:extLst>
      <p:ext uri="{BB962C8B-B14F-4D97-AF65-F5344CB8AC3E}">
        <p14:creationId xmlns:p14="http://schemas.microsoft.com/office/powerpoint/2010/main" val="1907438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7461F9A5-7680-FD80-E11C-D3BAD27DB159}"/>
              </a:ext>
            </a:extLst>
          </p:cNvPr>
          <p:cNvSpPr>
            <a:spLocks noGrp="1"/>
          </p:cNvSpPr>
          <p:nvPr>
            <p:ph type="title"/>
          </p:nvPr>
        </p:nvSpPr>
        <p:spPr>
          <a:xfrm>
            <a:off x="601342" y="266701"/>
            <a:ext cx="11003282" cy="810661"/>
          </a:xfrm>
        </p:spPr>
        <p:txBody>
          <a:bodyPr/>
          <a:lstStyle/>
          <a:p>
            <a:r>
              <a:rPr lang="en-US" dirty="0">
                <a:solidFill>
                  <a:schemeClr val="bg2"/>
                </a:solidFill>
              </a:rPr>
              <a:t>DESIGN</a:t>
            </a:r>
            <a:br>
              <a:rPr lang="en-US" dirty="0"/>
            </a:br>
            <a:r>
              <a:rPr lang="en-US" sz="2000" dirty="0"/>
              <a:t>Statistical Analysis</a:t>
            </a:r>
            <a:endParaRPr lang="en-US" dirty="0"/>
          </a:p>
        </p:txBody>
      </p:sp>
      <p:sp>
        <p:nvSpPr>
          <p:cNvPr id="55" name="Rectangle 54">
            <a:extLst>
              <a:ext uri="{FF2B5EF4-FFF2-40B4-BE49-F238E27FC236}">
                <a16:creationId xmlns:a16="http://schemas.microsoft.com/office/drawing/2014/main" id="{38EF87D8-3141-EC0E-1A32-430573F972D6}"/>
              </a:ext>
            </a:extLst>
          </p:cNvPr>
          <p:cNvSpPr/>
          <p:nvPr/>
        </p:nvSpPr>
        <p:spPr>
          <a:xfrm>
            <a:off x="601342" y="1050185"/>
            <a:ext cx="5435418" cy="3605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6" name="Content Placeholder 2">
            <a:extLst>
              <a:ext uri="{FF2B5EF4-FFF2-40B4-BE49-F238E27FC236}">
                <a16:creationId xmlns:a16="http://schemas.microsoft.com/office/drawing/2014/main" id="{A2990F34-271F-8777-7652-9BE0875F8123}"/>
              </a:ext>
            </a:extLst>
          </p:cNvPr>
          <p:cNvSpPr txBox="1">
            <a:spLocks/>
          </p:cNvSpPr>
          <p:nvPr/>
        </p:nvSpPr>
        <p:spPr>
          <a:xfrm>
            <a:off x="601342" y="1050185"/>
            <a:ext cx="5751332" cy="1900093"/>
          </a:xfrm>
          <a:prstGeom prst="rect">
            <a:avLst/>
          </a:prstGeom>
          <a:ln w="6350">
            <a:noFill/>
          </a:ln>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r>
              <a:rPr lang="en-US" b="1" dirty="0">
                <a:solidFill>
                  <a:schemeClr val="bg1"/>
                </a:solidFill>
                <a:latin typeface="Calibri"/>
              </a:rPr>
              <a:t>Sample Size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endParaRPr kumimoji="0" lang="en-US" sz="1000" b="0" i="0" u="none" strike="noStrike" kern="1200" cap="none" spc="0" normalizeH="0" baseline="0" noProof="0" dirty="0">
              <a:ln>
                <a:noFill/>
              </a:ln>
              <a:solidFill>
                <a:srgbClr val="75707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lang="en-US" dirty="0">
                <a:solidFill>
                  <a:srgbClr val="757070"/>
                </a:solidFill>
                <a:latin typeface="Calibri"/>
              </a:rPr>
              <a:t>Since there was no efficacy data for tricaprilin in migraine prior to this study, the study was originally designed in two parts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lang="en-US" dirty="0">
                <a:solidFill>
                  <a:srgbClr val="757070"/>
                </a:solidFill>
                <a:latin typeface="Calibri"/>
              </a:rPr>
              <a:t>Part 1 was a pilot study, designed to provide an estimate of the between-subject SD in this population prior to embarking to Part 2, which was designed to demonstrate proof of concept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lang="en-US" dirty="0">
                <a:solidFill>
                  <a:srgbClr val="757070"/>
                </a:solidFill>
                <a:latin typeface="Calibri"/>
              </a:rPr>
              <a:t>Under the original design, a sample size re-estimation would have been performed at the end of Part 1, using the observed between-subject SD from Part 1, however Part 2 was not conducted due to the tolerability of the AC-SD-03 formulation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kumimoji="0" lang="en-US" b="0" i="0" u="none" strike="noStrike" kern="1200" cap="none" spc="0" normalizeH="0" baseline="0" noProof="0" dirty="0">
                <a:ln>
                  <a:noFill/>
                </a:ln>
                <a:solidFill>
                  <a:srgbClr val="757070"/>
                </a:solidFill>
                <a:effectLst/>
                <a:uLnTx/>
                <a:uFillTx/>
                <a:latin typeface="Calibri"/>
                <a:ea typeface="+mn-ea"/>
                <a:cs typeface="+mn-cs"/>
              </a:rPr>
              <a:t>Part 1 was therefore not formally powered for the primary endpoint</a:t>
            </a:r>
          </a:p>
        </p:txBody>
      </p:sp>
      <p:sp>
        <p:nvSpPr>
          <p:cNvPr id="8" name="Rectangle 7">
            <a:extLst>
              <a:ext uri="{FF2B5EF4-FFF2-40B4-BE49-F238E27FC236}">
                <a16:creationId xmlns:a16="http://schemas.microsoft.com/office/drawing/2014/main" id="{E3670CE0-A57D-7A47-0440-96CDE2050F45}"/>
              </a:ext>
            </a:extLst>
          </p:cNvPr>
          <p:cNvSpPr/>
          <p:nvPr/>
        </p:nvSpPr>
        <p:spPr>
          <a:xfrm>
            <a:off x="589381" y="3963296"/>
            <a:ext cx="5635396" cy="3605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Content Placeholder 2">
            <a:extLst>
              <a:ext uri="{FF2B5EF4-FFF2-40B4-BE49-F238E27FC236}">
                <a16:creationId xmlns:a16="http://schemas.microsoft.com/office/drawing/2014/main" id="{6FBF07DC-4879-7419-5E28-00949AB3F8A2}"/>
              </a:ext>
            </a:extLst>
          </p:cNvPr>
          <p:cNvSpPr txBox="1">
            <a:spLocks/>
          </p:cNvSpPr>
          <p:nvPr/>
        </p:nvSpPr>
        <p:spPr>
          <a:xfrm>
            <a:off x="601342" y="3991693"/>
            <a:ext cx="5622995" cy="1900093"/>
          </a:xfrm>
          <a:prstGeom prst="rect">
            <a:avLst/>
          </a:prstGeom>
          <a:ln w="6350">
            <a:noFill/>
          </a:ln>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r>
              <a:rPr lang="en-US" b="1" dirty="0">
                <a:solidFill>
                  <a:schemeClr val="bg1"/>
                </a:solidFill>
                <a:latin typeface="Calibri"/>
              </a:rPr>
              <a:t>Endpoints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endParaRPr kumimoji="0" lang="en-US" sz="1000" b="0" i="0" u="none" strike="noStrike" kern="1200" cap="none" spc="0" normalizeH="0" baseline="0" noProof="0" dirty="0">
              <a:ln>
                <a:noFill/>
              </a:ln>
              <a:solidFill>
                <a:srgbClr val="75707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lang="en-US" dirty="0">
                <a:solidFill>
                  <a:srgbClr val="757070"/>
                </a:solidFill>
                <a:latin typeface="Calibri"/>
              </a:rPr>
              <a:t>Primary endpoint: change from baseline in migraine headache days (MHDs) in Month 3</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kumimoji="0" lang="en-US" b="0" i="0" u="none" strike="noStrike" kern="1200" cap="none" spc="0" normalizeH="0" baseline="0" noProof="0" dirty="0">
                <a:ln>
                  <a:noFill/>
                </a:ln>
                <a:solidFill>
                  <a:srgbClr val="757070"/>
                </a:solidFill>
                <a:effectLst/>
                <a:uLnTx/>
                <a:uFillTx/>
                <a:latin typeface="Calibri"/>
                <a:ea typeface="+mn-ea"/>
                <a:cs typeface="+mn-cs"/>
              </a:rPr>
              <a:t>The effect of tricaprilin on the change in the number of MHDs per month was estimated from a mixed effects repeated measures model fitting the change from Baseline in MHDs as the response variable, treatment (tricaprilin or placebo), time (month 1, month 2, or month 3) and a treatment by time interaction term as fixed effects, and as well as the continuous fixed covariate of baseline number of MHD. An unstructured covariance matrix was used.</a:t>
            </a:r>
          </a:p>
        </p:txBody>
      </p:sp>
      <p:sp>
        <p:nvSpPr>
          <p:cNvPr id="2" name="Rectangle 1">
            <a:extLst>
              <a:ext uri="{FF2B5EF4-FFF2-40B4-BE49-F238E27FC236}">
                <a16:creationId xmlns:a16="http://schemas.microsoft.com/office/drawing/2014/main" id="{6F84A95B-EE1B-1BB4-A4E4-48528936CA66}"/>
              </a:ext>
            </a:extLst>
          </p:cNvPr>
          <p:cNvSpPr/>
          <p:nvPr/>
        </p:nvSpPr>
        <p:spPr>
          <a:xfrm>
            <a:off x="6548270" y="1050185"/>
            <a:ext cx="5435418" cy="3605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90C2747D-49AF-43D8-EF9A-1B0401C6CDEB}"/>
              </a:ext>
            </a:extLst>
          </p:cNvPr>
          <p:cNvSpPr txBox="1">
            <a:spLocks/>
          </p:cNvSpPr>
          <p:nvPr/>
        </p:nvSpPr>
        <p:spPr>
          <a:xfrm>
            <a:off x="6601090" y="1050185"/>
            <a:ext cx="5423457" cy="1900093"/>
          </a:xfrm>
          <a:prstGeom prst="rect">
            <a:avLst/>
          </a:prstGeom>
          <a:ln w="6350">
            <a:noFill/>
          </a:ln>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r>
              <a:rPr lang="en-US" b="1" dirty="0">
                <a:solidFill>
                  <a:schemeClr val="bg1"/>
                </a:solidFill>
                <a:latin typeface="Calibri"/>
              </a:rPr>
              <a:t>Analysis Sets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endParaRPr kumimoji="0" lang="en-US" sz="1000" b="0" i="0" u="none" strike="noStrike" kern="1200" cap="none" spc="0" normalizeH="0" baseline="0" noProof="0" dirty="0">
              <a:ln>
                <a:noFill/>
              </a:ln>
              <a:solidFill>
                <a:srgbClr val="75707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lang="en-US" dirty="0">
                <a:solidFill>
                  <a:srgbClr val="757070"/>
                </a:solidFill>
                <a:latin typeface="Calibri"/>
              </a:rPr>
              <a:t>Full Analysis Set (FAS): All randomised subjects who received at least one dose of IMP, </a:t>
            </a:r>
            <a:r>
              <a:rPr lang="en-US" dirty="0" err="1">
                <a:solidFill>
                  <a:srgbClr val="757070"/>
                </a:solidFill>
                <a:latin typeface="Calibri"/>
              </a:rPr>
              <a:t>analysed</a:t>
            </a:r>
            <a:r>
              <a:rPr lang="en-US" dirty="0">
                <a:solidFill>
                  <a:srgbClr val="757070"/>
                </a:solidFill>
                <a:latin typeface="Calibri"/>
              </a:rPr>
              <a:t> in accordance with intended treatment arm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lang="en-US" dirty="0">
                <a:solidFill>
                  <a:srgbClr val="757070"/>
                </a:solidFill>
                <a:latin typeface="Calibri"/>
              </a:rPr>
              <a:t>Safety Set (SAF): Same as above, but </a:t>
            </a:r>
            <a:r>
              <a:rPr lang="en-US" dirty="0" err="1">
                <a:solidFill>
                  <a:srgbClr val="757070"/>
                </a:solidFill>
                <a:latin typeface="Calibri"/>
              </a:rPr>
              <a:t>analysed</a:t>
            </a:r>
            <a:r>
              <a:rPr lang="en-US" dirty="0">
                <a:solidFill>
                  <a:srgbClr val="757070"/>
                </a:solidFill>
                <a:latin typeface="Calibri"/>
              </a:rPr>
              <a:t> according to treatment received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lang="en-US" dirty="0">
                <a:solidFill>
                  <a:srgbClr val="757070"/>
                </a:solidFill>
                <a:latin typeface="Calibri"/>
              </a:rPr>
              <a:t>Evaluable for Efficacy Set (EES): Subset of the FAS with at least 14/28 diary entries in any post-baseline month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lang="en-US" dirty="0">
                <a:solidFill>
                  <a:srgbClr val="757070"/>
                </a:solidFill>
                <a:latin typeface="Calibri"/>
              </a:rPr>
              <a:t>Intended Titration Evaluable for Efficacy Set (EEITS): A per-protocol sensitivity analysis set for Protocol Amendment 3. The subset of the EES who received a 21-day titration, and achieved a maximum daily dose no higher than 40g of Tricaprilin/Placebo between days 16 and 21</a:t>
            </a:r>
          </a:p>
        </p:txBody>
      </p:sp>
    </p:spTree>
    <p:extLst>
      <p:ext uri="{BB962C8B-B14F-4D97-AF65-F5344CB8AC3E}">
        <p14:creationId xmlns:p14="http://schemas.microsoft.com/office/powerpoint/2010/main" val="1322678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7461F9A5-7680-FD80-E11C-D3BAD27DB159}"/>
              </a:ext>
            </a:extLst>
          </p:cNvPr>
          <p:cNvSpPr>
            <a:spLocks noGrp="1"/>
          </p:cNvSpPr>
          <p:nvPr>
            <p:ph type="title"/>
          </p:nvPr>
        </p:nvSpPr>
        <p:spPr>
          <a:xfrm>
            <a:off x="601342" y="266701"/>
            <a:ext cx="11003282" cy="810661"/>
          </a:xfrm>
        </p:spPr>
        <p:txBody>
          <a:bodyPr/>
          <a:lstStyle/>
          <a:p>
            <a:r>
              <a:rPr lang="en-US" dirty="0">
                <a:solidFill>
                  <a:schemeClr val="bg2"/>
                </a:solidFill>
              </a:rPr>
              <a:t>RESULTS</a:t>
            </a:r>
            <a:br>
              <a:rPr lang="en-US" dirty="0"/>
            </a:br>
            <a:r>
              <a:rPr lang="en-US" sz="2000" dirty="0"/>
              <a:t>Patient Disposition: Active and placebo patient groups were well-balanced. The Per Protocol set (EEITS) was quite small n = 24</a:t>
            </a:r>
            <a:br>
              <a:rPr lang="en-US" sz="2000" dirty="0"/>
            </a:br>
            <a:endParaRPr lang="en-US" dirty="0"/>
          </a:p>
        </p:txBody>
      </p:sp>
      <p:sp>
        <p:nvSpPr>
          <p:cNvPr id="4" name="TextBox 3">
            <a:extLst>
              <a:ext uri="{FF2B5EF4-FFF2-40B4-BE49-F238E27FC236}">
                <a16:creationId xmlns:a16="http://schemas.microsoft.com/office/drawing/2014/main" id="{CB902DFE-D7CF-943C-C296-1FFB3F6CA265}"/>
              </a:ext>
            </a:extLst>
          </p:cNvPr>
          <p:cNvSpPr txBox="1"/>
          <p:nvPr/>
        </p:nvSpPr>
        <p:spPr>
          <a:xfrm>
            <a:off x="4901182" y="1409566"/>
            <a:ext cx="2325949" cy="307777"/>
          </a:xfrm>
          <a:prstGeom prst="rect">
            <a:avLst/>
          </a:prstGeom>
          <a:noFill/>
          <a:ln w="19050">
            <a:solidFill>
              <a:schemeClr val="accent1"/>
            </a:solidFill>
          </a:ln>
        </p:spPr>
        <p:txBody>
          <a:bodyPr wrap="square"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1400">
                <a:solidFill>
                  <a:schemeClr val="accent1"/>
                </a:solidFill>
              </a:rPr>
              <a:t>Screened (n=164)</a:t>
            </a:r>
          </a:p>
        </p:txBody>
      </p:sp>
      <p:cxnSp>
        <p:nvCxnSpPr>
          <p:cNvPr id="5" name="Straight Arrow Connector 4">
            <a:extLst>
              <a:ext uri="{FF2B5EF4-FFF2-40B4-BE49-F238E27FC236}">
                <a16:creationId xmlns:a16="http://schemas.microsoft.com/office/drawing/2014/main" id="{F845180B-DCCE-480E-3E2F-60E8DF3545B7}"/>
              </a:ext>
            </a:extLst>
          </p:cNvPr>
          <p:cNvCxnSpPr>
            <a:cxnSpLocks/>
          </p:cNvCxnSpPr>
          <p:nvPr/>
        </p:nvCxnSpPr>
        <p:spPr>
          <a:xfrm>
            <a:off x="6064157" y="1717343"/>
            <a:ext cx="0" cy="3600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8987F89C-5FD7-46F5-1667-CFE2804560BE}"/>
              </a:ext>
            </a:extLst>
          </p:cNvPr>
          <p:cNvCxnSpPr>
            <a:cxnSpLocks/>
          </p:cNvCxnSpPr>
          <p:nvPr/>
        </p:nvCxnSpPr>
        <p:spPr>
          <a:xfrm flipH="1">
            <a:off x="4320948" y="4349272"/>
            <a:ext cx="1" cy="34602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0" name="TextBox 30">
            <a:extLst>
              <a:ext uri="{FF2B5EF4-FFF2-40B4-BE49-F238E27FC236}">
                <a16:creationId xmlns:a16="http://schemas.microsoft.com/office/drawing/2014/main" id="{D06DCD39-264D-E219-AFF0-FE11C398B416}"/>
              </a:ext>
            </a:extLst>
          </p:cNvPr>
          <p:cNvSpPr txBox="1"/>
          <p:nvPr/>
        </p:nvSpPr>
        <p:spPr>
          <a:xfrm>
            <a:off x="848203" y="4303632"/>
            <a:ext cx="2268000" cy="430887"/>
          </a:xfrm>
          <a:prstGeom prst="rect">
            <a:avLst/>
          </a:prstGeom>
          <a:noFill/>
          <a:ln w="12700">
            <a:solidFill>
              <a:schemeClr val="bg2"/>
            </a:solidFill>
          </a:ln>
        </p:spPr>
        <p:txBody>
          <a:bodyPr wrap="square"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n-AU" sz="1100">
                <a:solidFill>
                  <a:schemeClr val="tx1">
                    <a:lumMod val="95000"/>
                    <a:lumOff val="5000"/>
                  </a:schemeClr>
                </a:solidFill>
              </a:rPr>
              <a:t>9 excluded due to &lt;14/28 post-baseline diary entries</a:t>
            </a:r>
            <a:endParaRPr lang="en-AU" sz="1400">
              <a:solidFill>
                <a:schemeClr val="tx1">
                  <a:lumMod val="95000"/>
                  <a:lumOff val="5000"/>
                </a:schemeClr>
              </a:solidFill>
            </a:endParaRPr>
          </a:p>
        </p:txBody>
      </p:sp>
      <p:sp>
        <p:nvSpPr>
          <p:cNvPr id="11" name="TextBox 34">
            <a:extLst>
              <a:ext uri="{FF2B5EF4-FFF2-40B4-BE49-F238E27FC236}">
                <a16:creationId xmlns:a16="http://schemas.microsoft.com/office/drawing/2014/main" id="{22EC2346-DE62-6E2F-3274-076B2F5F75B7}"/>
              </a:ext>
            </a:extLst>
          </p:cNvPr>
          <p:cNvSpPr txBox="1"/>
          <p:nvPr/>
        </p:nvSpPr>
        <p:spPr>
          <a:xfrm>
            <a:off x="3257298" y="3805684"/>
            <a:ext cx="2125830" cy="523220"/>
          </a:xfrm>
          <a:prstGeom prst="rect">
            <a:avLst/>
          </a:prstGeom>
          <a:noFill/>
          <a:ln w="19050">
            <a:solidFill>
              <a:schemeClr val="accent1"/>
            </a:solidFill>
          </a:ln>
        </p:spPr>
        <p:txBody>
          <a:bodyPr wrap="square"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1400">
                <a:solidFill>
                  <a:schemeClr val="accent1"/>
                </a:solidFill>
              </a:rPr>
              <a:t>Full Analysis Set/Safety Set</a:t>
            </a:r>
          </a:p>
          <a:p>
            <a:pPr algn="ctr"/>
            <a:r>
              <a:rPr lang="en-AU" sz="1400">
                <a:solidFill>
                  <a:schemeClr val="accent1"/>
                </a:solidFill>
              </a:rPr>
              <a:t>Tricaprilin (n=40))</a:t>
            </a:r>
          </a:p>
        </p:txBody>
      </p:sp>
      <p:sp>
        <p:nvSpPr>
          <p:cNvPr id="12" name="TextBox 38">
            <a:extLst>
              <a:ext uri="{FF2B5EF4-FFF2-40B4-BE49-F238E27FC236}">
                <a16:creationId xmlns:a16="http://schemas.microsoft.com/office/drawing/2014/main" id="{184E6CAF-1B1F-B318-D303-5281B0961369}"/>
              </a:ext>
            </a:extLst>
          </p:cNvPr>
          <p:cNvSpPr txBox="1"/>
          <p:nvPr/>
        </p:nvSpPr>
        <p:spPr>
          <a:xfrm>
            <a:off x="3286428" y="4715899"/>
            <a:ext cx="2064848" cy="523220"/>
          </a:xfrm>
          <a:prstGeom prst="rect">
            <a:avLst/>
          </a:prstGeom>
          <a:noFill/>
          <a:ln w="19050">
            <a:solidFill>
              <a:schemeClr val="accent1"/>
            </a:solidFill>
          </a:ln>
        </p:spPr>
        <p:txBody>
          <a:bodyPr wrap="square"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1400">
                <a:solidFill>
                  <a:schemeClr val="accent1"/>
                </a:solidFill>
              </a:rPr>
              <a:t>Evaluable for Efficacy Set</a:t>
            </a:r>
          </a:p>
          <a:p>
            <a:pPr algn="ctr"/>
            <a:r>
              <a:rPr lang="en-AU" sz="1400">
                <a:solidFill>
                  <a:schemeClr val="accent1"/>
                </a:solidFill>
              </a:rPr>
              <a:t>Tricaprilin (n=31)</a:t>
            </a:r>
          </a:p>
        </p:txBody>
      </p:sp>
      <p:sp>
        <p:nvSpPr>
          <p:cNvPr id="13" name="TextBox 46">
            <a:extLst>
              <a:ext uri="{FF2B5EF4-FFF2-40B4-BE49-F238E27FC236}">
                <a16:creationId xmlns:a16="http://schemas.microsoft.com/office/drawing/2014/main" id="{EEC9877F-2729-6F22-C1DB-158731542B81}"/>
              </a:ext>
            </a:extLst>
          </p:cNvPr>
          <p:cNvSpPr txBox="1"/>
          <p:nvPr/>
        </p:nvSpPr>
        <p:spPr>
          <a:xfrm>
            <a:off x="3348213" y="2913479"/>
            <a:ext cx="1944000" cy="523220"/>
          </a:xfrm>
          <a:prstGeom prst="rect">
            <a:avLst/>
          </a:prstGeom>
          <a:noFill/>
          <a:ln w="19050">
            <a:solidFill>
              <a:schemeClr val="accent1"/>
            </a:solidFill>
          </a:ln>
        </p:spPr>
        <p:txBody>
          <a:bodyPr wrap="square"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1400">
                <a:solidFill>
                  <a:schemeClr val="accent1"/>
                </a:solidFill>
              </a:rPr>
              <a:t>Randomised Set</a:t>
            </a:r>
          </a:p>
          <a:p>
            <a:pPr algn="ctr"/>
            <a:r>
              <a:rPr lang="en-AU" sz="1400">
                <a:solidFill>
                  <a:schemeClr val="accent1"/>
                </a:solidFill>
              </a:rPr>
              <a:t>Tricaprilin (n=41)</a:t>
            </a:r>
          </a:p>
        </p:txBody>
      </p:sp>
      <p:cxnSp>
        <p:nvCxnSpPr>
          <p:cNvPr id="14" name="Elbow Connector 18">
            <a:extLst>
              <a:ext uri="{FF2B5EF4-FFF2-40B4-BE49-F238E27FC236}">
                <a16:creationId xmlns:a16="http://schemas.microsoft.com/office/drawing/2014/main" id="{9BD7A3A5-4798-CB02-DBB4-7F535ED3D662}"/>
              </a:ext>
            </a:extLst>
          </p:cNvPr>
          <p:cNvCxnSpPr>
            <a:cxnSpLocks/>
          </p:cNvCxnSpPr>
          <p:nvPr/>
        </p:nvCxnSpPr>
        <p:spPr>
          <a:xfrm>
            <a:off x="4313231" y="2668212"/>
            <a:ext cx="3521754" cy="0"/>
          </a:xfrm>
          <a:prstGeom prst="bentConnector3">
            <a:avLst>
              <a:gd name="adj1" fmla="val 50000"/>
            </a:avLst>
          </a:prstGeom>
          <a:ln w="190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E1E6862-4E5F-5F3B-E7C0-83B6142816AD}"/>
              </a:ext>
            </a:extLst>
          </p:cNvPr>
          <p:cNvCxnSpPr>
            <a:cxnSpLocks/>
          </p:cNvCxnSpPr>
          <p:nvPr/>
        </p:nvCxnSpPr>
        <p:spPr>
          <a:xfrm>
            <a:off x="4315591" y="2668212"/>
            <a:ext cx="0" cy="2160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6" name="TextBox 53">
            <a:extLst>
              <a:ext uri="{FF2B5EF4-FFF2-40B4-BE49-F238E27FC236}">
                <a16:creationId xmlns:a16="http://schemas.microsoft.com/office/drawing/2014/main" id="{EB29ACB3-5C91-0AB5-63D2-A6D8EC97754A}"/>
              </a:ext>
            </a:extLst>
          </p:cNvPr>
          <p:cNvSpPr txBox="1"/>
          <p:nvPr/>
        </p:nvSpPr>
        <p:spPr>
          <a:xfrm>
            <a:off x="6570789" y="1772574"/>
            <a:ext cx="1263980" cy="261610"/>
          </a:xfrm>
          <a:prstGeom prst="rect">
            <a:avLst/>
          </a:prstGeom>
          <a:noFill/>
          <a:ln w="12700">
            <a:solidFill>
              <a:schemeClr val="bg2"/>
            </a:solidFill>
          </a:ln>
        </p:spPr>
        <p:txBody>
          <a:bodyPr wrap="square"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n-AU" sz="1100">
                <a:solidFill>
                  <a:schemeClr val="tx1">
                    <a:lumMod val="95000"/>
                    <a:lumOff val="5000"/>
                  </a:schemeClr>
                </a:solidFill>
              </a:rPr>
              <a:t>81 Screen failures</a:t>
            </a:r>
            <a:endParaRPr lang="en-AU" sz="1400">
              <a:solidFill>
                <a:schemeClr val="tx1">
                  <a:lumMod val="95000"/>
                  <a:lumOff val="5000"/>
                </a:schemeClr>
              </a:solidFill>
            </a:endParaRPr>
          </a:p>
        </p:txBody>
      </p:sp>
      <p:sp>
        <p:nvSpPr>
          <p:cNvPr id="17" name="TextBox 8">
            <a:extLst>
              <a:ext uri="{FF2B5EF4-FFF2-40B4-BE49-F238E27FC236}">
                <a16:creationId xmlns:a16="http://schemas.microsoft.com/office/drawing/2014/main" id="{2F8B5D69-596B-32EE-4A4A-16C5778ABC2A}"/>
              </a:ext>
            </a:extLst>
          </p:cNvPr>
          <p:cNvSpPr txBox="1"/>
          <p:nvPr/>
        </p:nvSpPr>
        <p:spPr>
          <a:xfrm>
            <a:off x="4905298" y="2142621"/>
            <a:ext cx="2325949" cy="307777"/>
          </a:xfrm>
          <a:prstGeom prst="rect">
            <a:avLst/>
          </a:prstGeom>
          <a:noFill/>
          <a:ln w="19050">
            <a:solidFill>
              <a:schemeClr val="accent1"/>
            </a:solidFill>
          </a:ln>
        </p:spPr>
        <p:txBody>
          <a:bodyPr wrap="square"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1400">
                <a:solidFill>
                  <a:schemeClr val="accent1"/>
                </a:solidFill>
              </a:rPr>
              <a:t>Randomised Set  (n=83)</a:t>
            </a:r>
          </a:p>
        </p:txBody>
      </p:sp>
      <p:cxnSp>
        <p:nvCxnSpPr>
          <p:cNvPr id="18" name="Straight Arrow Connector 17">
            <a:extLst>
              <a:ext uri="{FF2B5EF4-FFF2-40B4-BE49-F238E27FC236}">
                <a16:creationId xmlns:a16="http://schemas.microsoft.com/office/drawing/2014/main" id="{D03D9A70-0872-E410-2C14-3417AB218166}"/>
              </a:ext>
            </a:extLst>
          </p:cNvPr>
          <p:cNvCxnSpPr>
            <a:cxnSpLocks/>
          </p:cNvCxnSpPr>
          <p:nvPr/>
        </p:nvCxnSpPr>
        <p:spPr>
          <a:xfrm rot="16200000">
            <a:off x="6323646" y="1685703"/>
            <a:ext cx="0" cy="52569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9" name="TextBox 53">
            <a:extLst>
              <a:ext uri="{FF2B5EF4-FFF2-40B4-BE49-F238E27FC236}">
                <a16:creationId xmlns:a16="http://schemas.microsoft.com/office/drawing/2014/main" id="{AA309FA5-28A4-0917-D285-FD0355568967}"/>
              </a:ext>
            </a:extLst>
          </p:cNvPr>
          <p:cNvSpPr txBox="1"/>
          <p:nvPr/>
        </p:nvSpPr>
        <p:spPr>
          <a:xfrm>
            <a:off x="1770861" y="3425925"/>
            <a:ext cx="1331861" cy="269851"/>
          </a:xfrm>
          <a:prstGeom prst="rect">
            <a:avLst/>
          </a:prstGeom>
          <a:noFill/>
          <a:ln w="12700">
            <a:solidFill>
              <a:schemeClr val="bg2"/>
            </a:solidFill>
          </a:ln>
        </p:spPr>
        <p:txBody>
          <a:bodyPr wrap="square"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n-AU" sz="1100">
                <a:solidFill>
                  <a:schemeClr val="tx1">
                    <a:lumMod val="95000"/>
                    <a:lumOff val="5000"/>
                  </a:schemeClr>
                </a:solidFill>
              </a:rPr>
              <a:t>1 subject not dosed</a:t>
            </a:r>
            <a:endParaRPr lang="en-AU" sz="1400">
              <a:solidFill>
                <a:schemeClr val="tx1">
                  <a:lumMod val="95000"/>
                  <a:lumOff val="5000"/>
                </a:schemeClr>
              </a:solidFill>
            </a:endParaRPr>
          </a:p>
        </p:txBody>
      </p:sp>
      <p:cxnSp>
        <p:nvCxnSpPr>
          <p:cNvPr id="20" name="Straight Arrow Connector 19">
            <a:extLst>
              <a:ext uri="{FF2B5EF4-FFF2-40B4-BE49-F238E27FC236}">
                <a16:creationId xmlns:a16="http://schemas.microsoft.com/office/drawing/2014/main" id="{0220B109-6817-8495-75F0-2797B30B4414}"/>
              </a:ext>
            </a:extLst>
          </p:cNvPr>
          <p:cNvCxnSpPr>
            <a:cxnSpLocks/>
          </p:cNvCxnSpPr>
          <p:nvPr/>
        </p:nvCxnSpPr>
        <p:spPr>
          <a:xfrm>
            <a:off x="4325971" y="3420520"/>
            <a:ext cx="0" cy="3600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E4BBEB3-909C-E729-FAFD-01BA9E02272B}"/>
              </a:ext>
            </a:extLst>
          </p:cNvPr>
          <p:cNvCxnSpPr>
            <a:cxnSpLocks/>
          </p:cNvCxnSpPr>
          <p:nvPr/>
        </p:nvCxnSpPr>
        <p:spPr>
          <a:xfrm>
            <a:off x="6057905" y="2445971"/>
            <a:ext cx="0" cy="1800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5C1EFA0-557B-E9C1-1392-B22FE1B1A2BB}"/>
              </a:ext>
            </a:extLst>
          </p:cNvPr>
          <p:cNvCxnSpPr>
            <a:cxnSpLocks/>
          </p:cNvCxnSpPr>
          <p:nvPr/>
        </p:nvCxnSpPr>
        <p:spPr>
          <a:xfrm flipH="1">
            <a:off x="3151760" y="3575536"/>
            <a:ext cx="116383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3" name="TextBox 38">
            <a:extLst>
              <a:ext uri="{FF2B5EF4-FFF2-40B4-BE49-F238E27FC236}">
                <a16:creationId xmlns:a16="http://schemas.microsoft.com/office/drawing/2014/main" id="{F00FA021-AE6E-35F5-4717-13A252B7BA05}"/>
              </a:ext>
            </a:extLst>
          </p:cNvPr>
          <p:cNvSpPr txBox="1"/>
          <p:nvPr/>
        </p:nvSpPr>
        <p:spPr>
          <a:xfrm>
            <a:off x="2461062" y="5507279"/>
            <a:ext cx="3523980" cy="536827"/>
          </a:xfrm>
          <a:prstGeom prst="rect">
            <a:avLst/>
          </a:prstGeom>
          <a:noFill/>
          <a:ln w="19050">
            <a:solidFill>
              <a:schemeClr val="accent1"/>
            </a:solidFill>
          </a:ln>
        </p:spPr>
        <p:txBody>
          <a:bodyPr wrap="square"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1400">
                <a:solidFill>
                  <a:schemeClr val="accent1"/>
                </a:solidFill>
              </a:rPr>
              <a:t>Intended Titration Evaluable for Efficacy Set</a:t>
            </a:r>
          </a:p>
          <a:p>
            <a:pPr algn="ctr"/>
            <a:r>
              <a:rPr lang="en-AU" sz="1400">
                <a:solidFill>
                  <a:schemeClr val="accent1"/>
                </a:solidFill>
              </a:rPr>
              <a:t>Tricaprilin (n=15)</a:t>
            </a:r>
          </a:p>
        </p:txBody>
      </p:sp>
      <p:cxnSp>
        <p:nvCxnSpPr>
          <p:cNvPr id="24" name="Straight Arrow Connector 23">
            <a:extLst>
              <a:ext uri="{FF2B5EF4-FFF2-40B4-BE49-F238E27FC236}">
                <a16:creationId xmlns:a16="http://schemas.microsoft.com/office/drawing/2014/main" id="{9851219F-F1A1-E52A-25BB-ACD0B1D281DC}"/>
              </a:ext>
            </a:extLst>
          </p:cNvPr>
          <p:cNvCxnSpPr>
            <a:cxnSpLocks/>
          </p:cNvCxnSpPr>
          <p:nvPr/>
        </p:nvCxnSpPr>
        <p:spPr>
          <a:xfrm flipH="1">
            <a:off x="7846751" y="4363609"/>
            <a:ext cx="1" cy="34602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5" name="TextBox 30">
            <a:extLst>
              <a:ext uri="{FF2B5EF4-FFF2-40B4-BE49-F238E27FC236}">
                <a16:creationId xmlns:a16="http://schemas.microsoft.com/office/drawing/2014/main" id="{9EAC0144-F612-1055-64F6-D99FE31805B5}"/>
              </a:ext>
            </a:extLst>
          </p:cNvPr>
          <p:cNvSpPr txBox="1"/>
          <p:nvPr/>
        </p:nvSpPr>
        <p:spPr>
          <a:xfrm>
            <a:off x="9051497" y="4263295"/>
            <a:ext cx="2268000" cy="432000"/>
          </a:xfrm>
          <a:prstGeom prst="rect">
            <a:avLst/>
          </a:prstGeom>
          <a:noFill/>
          <a:ln w="12700">
            <a:solidFill>
              <a:schemeClr val="bg2"/>
            </a:solidFill>
          </a:ln>
        </p:spPr>
        <p:txBody>
          <a:bodyPr wrap="square"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n-AU" sz="1100">
                <a:solidFill>
                  <a:schemeClr val="tx1">
                    <a:lumMod val="95000"/>
                    <a:lumOff val="5000"/>
                  </a:schemeClr>
                </a:solidFill>
              </a:rPr>
              <a:t>10 excluded due to &lt;14/28 post-baseline diary entries</a:t>
            </a:r>
            <a:endParaRPr lang="en-AU" sz="1400">
              <a:solidFill>
                <a:schemeClr val="tx1">
                  <a:lumMod val="95000"/>
                  <a:lumOff val="5000"/>
                </a:schemeClr>
              </a:solidFill>
            </a:endParaRPr>
          </a:p>
        </p:txBody>
      </p:sp>
      <p:sp>
        <p:nvSpPr>
          <p:cNvPr id="26" name="TextBox 34">
            <a:extLst>
              <a:ext uri="{FF2B5EF4-FFF2-40B4-BE49-F238E27FC236}">
                <a16:creationId xmlns:a16="http://schemas.microsoft.com/office/drawing/2014/main" id="{523FB065-5C9F-A14C-ED18-99AFD7E7524F}"/>
              </a:ext>
            </a:extLst>
          </p:cNvPr>
          <p:cNvSpPr txBox="1"/>
          <p:nvPr/>
        </p:nvSpPr>
        <p:spPr>
          <a:xfrm>
            <a:off x="6800645" y="3830048"/>
            <a:ext cx="2134894" cy="523220"/>
          </a:xfrm>
          <a:prstGeom prst="rect">
            <a:avLst/>
          </a:prstGeom>
          <a:noFill/>
          <a:ln w="19050">
            <a:solidFill>
              <a:schemeClr val="accent1"/>
            </a:solidFill>
          </a:ln>
        </p:spPr>
        <p:txBody>
          <a:bodyPr wrap="square"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1400">
                <a:solidFill>
                  <a:schemeClr val="accent1"/>
                </a:solidFill>
              </a:rPr>
              <a:t>Full Analysis Set/Safety Set</a:t>
            </a:r>
          </a:p>
          <a:p>
            <a:pPr algn="ctr"/>
            <a:r>
              <a:rPr lang="en-AU" sz="1400">
                <a:solidFill>
                  <a:schemeClr val="accent1"/>
                </a:solidFill>
              </a:rPr>
              <a:t>Placebo (n=41))</a:t>
            </a:r>
          </a:p>
        </p:txBody>
      </p:sp>
      <p:sp>
        <p:nvSpPr>
          <p:cNvPr id="27" name="TextBox 38">
            <a:extLst>
              <a:ext uri="{FF2B5EF4-FFF2-40B4-BE49-F238E27FC236}">
                <a16:creationId xmlns:a16="http://schemas.microsoft.com/office/drawing/2014/main" id="{47BB37E7-10B9-3860-5FFB-F271FAE1E99E}"/>
              </a:ext>
            </a:extLst>
          </p:cNvPr>
          <p:cNvSpPr txBox="1"/>
          <p:nvPr/>
        </p:nvSpPr>
        <p:spPr>
          <a:xfrm>
            <a:off x="6812231" y="4718947"/>
            <a:ext cx="2064848" cy="523220"/>
          </a:xfrm>
          <a:prstGeom prst="rect">
            <a:avLst/>
          </a:prstGeom>
          <a:noFill/>
          <a:ln w="19050">
            <a:solidFill>
              <a:schemeClr val="accent1"/>
            </a:solidFill>
          </a:ln>
        </p:spPr>
        <p:txBody>
          <a:bodyPr wrap="square"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1400">
                <a:solidFill>
                  <a:schemeClr val="accent1"/>
                </a:solidFill>
              </a:rPr>
              <a:t>Evaluable for Efficacy Set</a:t>
            </a:r>
          </a:p>
          <a:p>
            <a:pPr algn="ctr"/>
            <a:r>
              <a:rPr lang="en-AU" sz="1400">
                <a:solidFill>
                  <a:schemeClr val="accent1"/>
                </a:solidFill>
              </a:rPr>
              <a:t>Placebo (n=31)</a:t>
            </a:r>
          </a:p>
        </p:txBody>
      </p:sp>
      <p:sp>
        <p:nvSpPr>
          <p:cNvPr id="28" name="TextBox 46">
            <a:extLst>
              <a:ext uri="{FF2B5EF4-FFF2-40B4-BE49-F238E27FC236}">
                <a16:creationId xmlns:a16="http://schemas.microsoft.com/office/drawing/2014/main" id="{6CF2F73F-B22F-B486-B54A-B5E8920A7873}"/>
              </a:ext>
            </a:extLst>
          </p:cNvPr>
          <p:cNvSpPr txBox="1"/>
          <p:nvPr/>
        </p:nvSpPr>
        <p:spPr>
          <a:xfrm>
            <a:off x="6874016" y="2905238"/>
            <a:ext cx="1944000" cy="523220"/>
          </a:xfrm>
          <a:prstGeom prst="rect">
            <a:avLst/>
          </a:prstGeom>
          <a:noFill/>
          <a:ln w="19050">
            <a:solidFill>
              <a:schemeClr val="accent1"/>
            </a:solidFill>
          </a:ln>
        </p:spPr>
        <p:txBody>
          <a:bodyPr wrap="square"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1400">
                <a:solidFill>
                  <a:schemeClr val="accent1"/>
                </a:solidFill>
              </a:rPr>
              <a:t>Randomised Set</a:t>
            </a:r>
          </a:p>
          <a:p>
            <a:pPr algn="ctr"/>
            <a:r>
              <a:rPr lang="en-AU" sz="1400">
                <a:solidFill>
                  <a:schemeClr val="accent1"/>
                </a:solidFill>
              </a:rPr>
              <a:t>Placebo (n=42)</a:t>
            </a:r>
          </a:p>
        </p:txBody>
      </p:sp>
      <p:cxnSp>
        <p:nvCxnSpPr>
          <p:cNvPr id="29" name="Straight Arrow Connector 28">
            <a:extLst>
              <a:ext uri="{FF2B5EF4-FFF2-40B4-BE49-F238E27FC236}">
                <a16:creationId xmlns:a16="http://schemas.microsoft.com/office/drawing/2014/main" id="{289BD5B2-2D57-9D70-37DF-900E11331404}"/>
              </a:ext>
            </a:extLst>
          </p:cNvPr>
          <p:cNvCxnSpPr>
            <a:cxnSpLocks/>
          </p:cNvCxnSpPr>
          <p:nvPr/>
        </p:nvCxnSpPr>
        <p:spPr>
          <a:xfrm>
            <a:off x="7841394" y="2659971"/>
            <a:ext cx="0" cy="2160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3944285-B888-40E2-A546-208977FF025C}"/>
              </a:ext>
            </a:extLst>
          </p:cNvPr>
          <p:cNvCxnSpPr>
            <a:cxnSpLocks/>
          </p:cNvCxnSpPr>
          <p:nvPr/>
        </p:nvCxnSpPr>
        <p:spPr>
          <a:xfrm>
            <a:off x="7851774" y="3471186"/>
            <a:ext cx="0" cy="3600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E799A816-4F75-DD8A-90B0-48868A9A7EEE}"/>
              </a:ext>
            </a:extLst>
          </p:cNvPr>
          <p:cNvCxnSpPr>
            <a:cxnSpLocks/>
          </p:cNvCxnSpPr>
          <p:nvPr/>
        </p:nvCxnSpPr>
        <p:spPr>
          <a:xfrm rot="10800000" flipH="1">
            <a:off x="7841394" y="3575535"/>
            <a:ext cx="116383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2" name="TextBox 38">
            <a:extLst>
              <a:ext uri="{FF2B5EF4-FFF2-40B4-BE49-F238E27FC236}">
                <a16:creationId xmlns:a16="http://schemas.microsoft.com/office/drawing/2014/main" id="{0989259C-AB7B-EBEF-F3F2-4162AD2A3953}"/>
              </a:ext>
            </a:extLst>
          </p:cNvPr>
          <p:cNvSpPr txBox="1"/>
          <p:nvPr/>
        </p:nvSpPr>
        <p:spPr>
          <a:xfrm>
            <a:off x="6176647" y="5513786"/>
            <a:ext cx="3523981" cy="523220"/>
          </a:xfrm>
          <a:prstGeom prst="rect">
            <a:avLst/>
          </a:prstGeom>
          <a:noFill/>
          <a:ln w="19050">
            <a:solidFill>
              <a:schemeClr val="accent1"/>
            </a:solidFill>
          </a:ln>
        </p:spPr>
        <p:txBody>
          <a:bodyPr wrap="square"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lgn="ctr"/>
            <a:r>
              <a:rPr lang="en-AU" sz="1400">
                <a:solidFill>
                  <a:schemeClr val="accent1"/>
                </a:solidFill>
              </a:rPr>
              <a:t>Intended Titration Evaluable for Efficacy Set</a:t>
            </a:r>
          </a:p>
          <a:p>
            <a:pPr algn="ctr"/>
            <a:r>
              <a:rPr lang="en-AU" sz="1400">
                <a:solidFill>
                  <a:schemeClr val="accent1"/>
                </a:solidFill>
              </a:rPr>
              <a:t>Placebo (n=9)</a:t>
            </a:r>
          </a:p>
        </p:txBody>
      </p:sp>
      <p:sp>
        <p:nvSpPr>
          <p:cNvPr id="33" name="TextBox 30">
            <a:extLst>
              <a:ext uri="{FF2B5EF4-FFF2-40B4-BE49-F238E27FC236}">
                <a16:creationId xmlns:a16="http://schemas.microsoft.com/office/drawing/2014/main" id="{93F1B9BD-D2FA-0B3B-8C70-EC0549ED38E5}"/>
              </a:ext>
            </a:extLst>
          </p:cNvPr>
          <p:cNvSpPr txBox="1"/>
          <p:nvPr/>
        </p:nvSpPr>
        <p:spPr>
          <a:xfrm>
            <a:off x="841320" y="5018551"/>
            <a:ext cx="2268000" cy="430887"/>
          </a:xfrm>
          <a:prstGeom prst="rect">
            <a:avLst/>
          </a:prstGeom>
          <a:noFill/>
          <a:ln w="12700">
            <a:solidFill>
              <a:schemeClr val="bg2"/>
            </a:solidFill>
          </a:ln>
        </p:spPr>
        <p:txBody>
          <a:bodyPr wrap="square" lIns="91440" tIns="45720" rIns="91440" bIns="45720"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n-AU" sz="1100">
                <a:solidFill>
                  <a:schemeClr val="tx1">
                    <a:lumMod val="95000"/>
                    <a:lumOff val="5000"/>
                  </a:schemeClr>
                </a:solidFill>
              </a:rPr>
              <a:t>16 excluded due to &lt;21 day titration and/or &lt;40 g maximum daily dose</a:t>
            </a:r>
            <a:endParaRPr lang="en-AU" sz="1400">
              <a:solidFill>
                <a:schemeClr val="tx1">
                  <a:lumMod val="95000"/>
                  <a:lumOff val="5000"/>
                </a:schemeClr>
              </a:solidFill>
            </a:endParaRPr>
          </a:p>
        </p:txBody>
      </p:sp>
      <p:sp>
        <p:nvSpPr>
          <p:cNvPr id="34" name="TextBox 30">
            <a:extLst>
              <a:ext uri="{FF2B5EF4-FFF2-40B4-BE49-F238E27FC236}">
                <a16:creationId xmlns:a16="http://schemas.microsoft.com/office/drawing/2014/main" id="{E8265EAB-1EB6-C949-1B88-A8AF573F9AAC}"/>
              </a:ext>
            </a:extLst>
          </p:cNvPr>
          <p:cNvSpPr txBox="1"/>
          <p:nvPr/>
        </p:nvSpPr>
        <p:spPr>
          <a:xfrm>
            <a:off x="9051497" y="4994067"/>
            <a:ext cx="2268000" cy="430887"/>
          </a:xfrm>
          <a:prstGeom prst="rect">
            <a:avLst/>
          </a:prstGeom>
          <a:noFill/>
          <a:ln w="12700">
            <a:solidFill>
              <a:schemeClr val="bg2"/>
            </a:solidFill>
          </a:ln>
        </p:spPr>
        <p:txBody>
          <a:bodyPr wrap="square" lIns="91440" tIns="45720" rIns="91440" bIns="45720"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n-AU" sz="1100">
                <a:solidFill>
                  <a:schemeClr val="tx1">
                    <a:lumMod val="95000"/>
                    <a:lumOff val="5000"/>
                  </a:schemeClr>
                </a:solidFill>
              </a:rPr>
              <a:t>22 excluded due to &lt;21 day titration and/or &lt;40 g maximum daily dose</a:t>
            </a:r>
            <a:endParaRPr lang="en-AU" sz="1400">
              <a:solidFill>
                <a:schemeClr val="tx1">
                  <a:lumMod val="95000"/>
                  <a:lumOff val="5000"/>
                </a:schemeClr>
              </a:solidFill>
            </a:endParaRPr>
          </a:p>
        </p:txBody>
      </p:sp>
      <p:cxnSp>
        <p:nvCxnSpPr>
          <p:cNvPr id="35" name="Straight Arrow Connector 34">
            <a:extLst>
              <a:ext uri="{FF2B5EF4-FFF2-40B4-BE49-F238E27FC236}">
                <a16:creationId xmlns:a16="http://schemas.microsoft.com/office/drawing/2014/main" id="{7DDCF50F-170B-0AF1-4ED7-F61A67E7A6D1}"/>
              </a:ext>
            </a:extLst>
          </p:cNvPr>
          <p:cNvCxnSpPr>
            <a:cxnSpLocks/>
          </p:cNvCxnSpPr>
          <p:nvPr/>
        </p:nvCxnSpPr>
        <p:spPr>
          <a:xfrm flipH="1">
            <a:off x="7841984" y="5243463"/>
            <a:ext cx="1" cy="2520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1CA8D3CF-0C4E-41E4-E7C2-4B3E233727D8}"/>
              </a:ext>
            </a:extLst>
          </p:cNvPr>
          <p:cNvCxnSpPr>
            <a:cxnSpLocks/>
          </p:cNvCxnSpPr>
          <p:nvPr/>
        </p:nvCxnSpPr>
        <p:spPr>
          <a:xfrm flipH="1">
            <a:off x="4308195" y="5254201"/>
            <a:ext cx="1" cy="2520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7" name="TextBox 53">
            <a:extLst>
              <a:ext uri="{FF2B5EF4-FFF2-40B4-BE49-F238E27FC236}">
                <a16:creationId xmlns:a16="http://schemas.microsoft.com/office/drawing/2014/main" id="{9C49CC7B-1872-189C-1732-C56C3FB42A34}"/>
              </a:ext>
            </a:extLst>
          </p:cNvPr>
          <p:cNvSpPr txBox="1"/>
          <p:nvPr/>
        </p:nvSpPr>
        <p:spPr>
          <a:xfrm>
            <a:off x="9067958" y="3426404"/>
            <a:ext cx="1331861" cy="269851"/>
          </a:xfrm>
          <a:prstGeom prst="rect">
            <a:avLst/>
          </a:prstGeom>
          <a:noFill/>
          <a:ln w="12700">
            <a:solidFill>
              <a:schemeClr val="bg2"/>
            </a:solidFill>
          </a:ln>
        </p:spPr>
        <p:txBody>
          <a:bodyPr wrap="square" rtlCol="0" anchor="ctr">
            <a:spAutoFit/>
          </a:bodyPr>
          <a:ls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n-AU" sz="1100">
                <a:solidFill>
                  <a:schemeClr val="tx1">
                    <a:lumMod val="95000"/>
                    <a:lumOff val="5000"/>
                  </a:schemeClr>
                </a:solidFill>
              </a:rPr>
              <a:t>1 subject not dosed</a:t>
            </a:r>
            <a:endParaRPr lang="en-AU" sz="1400">
              <a:solidFill>
                <a:schemeClr val="tx1">
                  <a:lumMod val="95000"/>
                  <a:lumOff val="5000"/>
                </a:schemeClr>
              </a:solidFill>
            </a:endParaRPr>
          </a:p>
        </p:txBody>
      </p:sp>
      <p:cxnSp>
        <p:nvCxnSpPr>
          <p:cNvPr id="38" name="Straight Arrow Connector 37">
            <a:extLst>
              <a:ext uri="{FF2B5EF4-FFF2-40B4-BE49-F238E27FC236}">
                <a16:creationId xmlns:a16="http://schemas.microsoft.com/office/drawing/2014/main" id="{2A59D6A2-A2ED-E4F5-8272-B08F0E2899C8}"/>
              </a:ext>
            </a:extLst>
          </p:cNvPr>
          <p:cNvCxnSpPr>
            <a:cxnSpLocks/>
          </p:cNvCxnSpPr>
          <p:nvPr/>
        </p:nvCxnSpPr>
        <p:spPr>
          <a:xfrm flipH="1">
            <a:off x="3146116" y="4484291"/>
            <a:ext cx="116383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B698640-375A-9F4B-81E3-B358E3A36994}"/>
              </a:ext>
            </a:extLst>
          </p:cNvPr>
          <p:cNvCxnSpPr>
            <a:cxnSpLocks/>
          </p:cNvCxnSpPr>
          <p:nvPr/>
        </p:nvCxnSpPr>
        <p:spPr>
          <a:xfrm flipH="1">
            <a:off x="3144364" y="5331807"/>
            <a:ext cx="116383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9A20E3AB-3F7A-4D67-A223-F338A4276F78}"/>
              </a:ext>
            </a:extLst>
          </p:cNvPr>
          <p:cNvCxnSpPr>
            <a:cxnSpLocks/>
          </p:cNvCxnSpPr>
          <p:nvPr/>
        </p:nvCxnSpPr>
        <p:spPr>
          <a:xfrm rot="10800000" flipH="1">
            <a:off x="7834768" y="4484291"/>
            <a:ext cx="116383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1FA1C77-B33E-7549-B925-704D6185DF93}"/>
              </a:ext>
            </a:extLst>
          </p:cNvPr>
          <p:cNvCxnSpPr>
            <a:cxnSpLocks/>
          </p:cNvCxnSpPr>
          <p:nvPr/>
        </p:nvCxnSpPr>
        <p:spPr>
          <a:xfrm rot="10800000" flipH="1">
            <a:off x="7851774" y="5331807"/>
            <a:ext cx="116383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018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7461F9A5-7680-FD80-E11C-D3BAD27DB159}"/>
              </a:ext>
            </a:extLst>
          </p:cNvPr>
          <p:cNvSpPr>
            <a:spLocks noGrp="1"/>
          </p:cNvSpPr>
          <p:nvPr>
            <p:ph type="title"/>
          </p:nvPr>
        </p:nvSpPr>
        <p:spPr>
          <a:xfrm>
            <a:off x="601342" y="266701"/>
            <a:ext cx="11003282" cy="810661"/>
          </a:xfrm>
        </p:spPr>
        <p:txBody>
          <a:bodyPr/>
          <a:lstStyle/>
          <a:p>
            <a:r>
              <a:rPr lang="en-US" dirty="0">
                <a:solidFill>
                  <a:schemeClr val="bg2"/>
                </a:solidFill>
              </a:rPr>
              <a:t>RESULTS</a:t>
            </a:r>
            <a:br>
              <a:rPr lang="en-US" dirty="0"/>
            </a:br>
            <a:r>
              <a:rPr lang="en-US" sz="2000" dirty="0"/>
              <a:t>Baseline Characteristics: Participants were generally balanced between treatment arms</a:t>
            </a:r>
            <a:br>
              <a:rPr lang="en-US" sz="2000" dirty="0"/>
            </a:br>
            <a:endParaRPr lang="en-US" dirty="0"/>
          </a:p>
        </p:txBody>
      </p:sp>
      <p:graphicFrame>
        <p:nvGraphicFramePr>
          <p:cNvPr id="2" name="Table 1">
            <a:extLst>
              <a:ext uri="{FF2B5EF4-FFF2-40B4-BE49-F238E27FC236}">
                <a16:creationId xmlns:a16="http://schemas.microsoft.com/office/drawing/2014/main" id="{93D69FAD-C654-376E-A7EE-9009EA451108}"/>
              </a:ext>
            </a:extLst>
          </p:cNvPr>
          <p:cNvGraphicFramePr>
            <a:graphicFrameLocks noGrp="1"/>
          </p:cNvGraphicFramePr>
          <p:nvPr>
            <p:extLst>
              <p:ext uri="{D42A27DB-BD31-4B8C-83A1-F6EECF244321}">
                <p14:modId xmlns:p14="http://schemas.microsoft.com/office/powerpoint/2010/main" val="463833066"/>
              </p:ext>
            </p:extLst>
          </p:nvPr>
        </p:nvGraphicFramePr>
        <p:xfrm>
          <a:off x="697595" y="976451"/>
          <a:ext cx="8109521" cy="5314171"/>
        </p:xfrm>
        <a:graphic>
          <a:graphicData uri="http://schemas.openxmlformats.org/drawingml/2006/table">
            <a:tbl>
              <a:tblPr firstRow="1" firstCol="1" bandRow="1">
                <a:tableStyleId>{B301B821-A1FF-4177-AEE7-76D212191A09}</a:tableStyleId>
              </a:tblPr>
              <a:tblGrid>
                <a:gridCol w="2478742">
                  <a:extLst>
                    <a:ext uri="{9D8B030D-6E8A-4147-A177-3AD203B41FA5}">
                      <a16:colId xmlns:a16="http://schemas.microsoft.com/office/drawing/2014/main" val="1881714866"/>
                    </a:ext>
                  </a:extLst>
                </a:gridCol>
                <a:gridCol w="1022684">
                  <a:extLst>
                    <a:ext uri="{9D8B030D-6E8A-4147-A177-3AD203B41FA5}">
                      <a16:colId xmlns:a16="http://schemas.microsoft.com/office/drawing/2014/main" val="20000"/>
                    </a:ext>
                  </a:extLst>
                </a:gridCol>
                <a:gridCol w="1419727">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816768">
                  <a:extLst>
                    <a:ext uri="{9D8B030D-6E8A-4147-A177-3AD203B41FA5}">
                      <a16:colId xmlns:a16="http://schemas.microsoft.com/office/drawing/2014/main" val="3980960484"/>
                    </a:ext>
                  </a:extLst>
                </a:gridCol>
              </a:tblGrid>
              <a:tr h="606531">
                <a:tc>
                  <a:txBody>
                    <a:bodyPr/>
                    <a:lstStyle/>
                    <a:p>
                      <a:pPr marL="0" marR="0" lvl="0" indent="0" algn="l" defTabSz="914400" rtl="0" eaLnBrk="1" fontAlgn="auto" latinLnBrk="0" hangingPunct="1">
                        <a:lnSpc>
                          <a:spcPts val="1400"/>
                        </a:lnSpc>
                        <a:spcBef>
                          <a:spcPts val="0"/>
                        </a:spcBef>
                        <a:spcAft>
                          <a:spcPts val="600"/>
                        </a:spcAft>
                        <a:buClrTx/>
                        <a:buSzTx/>
                        <a:buFontTx/>
                        <a:buNone/>
                        <a:tabLst/>
                        <a:defRPr/>
                      </a:pPr>
                      <a:r>
                        <a:rPr kumimoji="0" lang="en-GB" altLang="ja-JP" sz="1400" b="1" i="0" u="none" strike="noStrike" cap="none" normalizeH="0" baseline="0" noProof="0" dirty="0">
                          <a:ln>
                            <a:noFill/>
                          </a:ln>
                          <a:solidFill>
                            <a:schemeClr val="bg1"/>
                          </a:solidFill>
                          <a:effectLst/>
                          <a:latin typeface="+mn-lt"/>
                          <a:ea typeface="Helvetica" charset="0"/>
                          <a:cs typeface="Helvetica"/>
                        </a:rPr>
                        <a:t>Characteristics</a:t>
                      </a:r>
                    </a:p>
                  </a:txBody>
                  <a:tcPr marL="68580" marR="68580" marT="0" marB="0" anchor="b"/>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l" defTabSz="914400" rtl="0" eaLnBrk="1" fontAlgn="auto" latinLnBrk="0" hangingPunct="1">
                        <a:lnSpc>
                          <a:spcPts val="1400"/>
                        </a:lnSpc>
                        <a:spcBef>
                          <a:spcPts val="0"/>
                        </a:spcBef>
                        <a:spcAft>
                          <a:spcPts val="600"/>
                        </a:spcAft>
                        <a:buClrTx/>
                        <a:buSzTx/>
                        <a:buFontTx/>
                        <a:buNone/>
                        <a:tabLst/>
                        <a:defRPr/>
                      </a:pPr>
                      <a:r>
                        <a:rPr kumimoji="0" lang="en-GB" altLang="ja-JP" sz="1400" b="1" i="0" u="none" strike="noStrike" cap="none" normalizeH="0" baseline="0" noProof="0" dirty="0">
                          <a:ln>
                            <a:noFill/>
                          </a:ln>
                          <a:solidFill>
                            <a:schemeClr val="bg1"/>
                          </a:solidFill>
                          <a:effectLst/>
                          <a:latin typeface="+mn-lt"/>
                          <a:ea typeface="Helvetica" charset="0"/>
                          <a:cs typeface="Helvetica"/>
                        </a:rPr>
                        <a:t>Statistics</a:t>
                      </a:r>
                    </a:p>
                  </a:txBody>
                  <a:tcPr marL="68580" marR="68580" marT="0" marB="0" anchor="b"/>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ts val="1400"/>
                        </a:lnSpc>
                        <a:spcAft>
                          <a:spcPts val="600"/>
                        </a:spcAft>
                      </a:pPr>
                      <a:r>
                        <a:rPr lang="en-GB" sz="1400" b="1" noProof="0" dirty="0">
                          <a:effectLst/>
                          <a:latin typeface="+mn-lt"/>
                        </a:rPr>
                        <a:t>CER-001</a:t>
                      </a:r>
                    </a:p>
                    <a:p>
                      <a:pPr algn="ctr">
                        <a:lnSpc>
                          <a:spcPts val="1400"/>
                        </a:lnSpc>
                        <a:spcAft>
                          <a:spcPts val="600"/>
                        </a:spcAft>
                      </a:pPr>
                      <a:r>
                        <a:rPr lang="en-GB" sz="1400" b="1" noProof="0" dirty="0">
                          <a:effectLst/>
                          <a:latin typeface="+mn-lt"/>
                          <a:ea typeface="Helvetica" charset="0"/>
                          <a:cs typeface="Helvetica"/>
                        </a:rPr>
                        <a:t>(N=40)</a:t>
                      </a:r>
                    </a:p>
                  </a:txBody>
                  <a:tcPr marL="68580" marR="68580" marT="0" marB="0" anchor="b"/>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ts val="1400"/>
                        </a:lnSpc>
                        <a:spcAft>
                          <a:spcPts val="600"/>
                        </a:spcAft>
                      </a:pPr>
                      <a:r>
                        <a:rPr lang="en-GB" sz="1400" b="1" noProof="0" dirty="0">
                          <a:effectLst/>
                          <a:latin typeface="+mn-lt"/>
                        </a:rPr>
                        <a:t>Placebo</a:t>
                      </a:r>
                    </a:p>
                    <a:p>
                      <a:pPr algn="ctr">
                        <a:lnSpc>
                          <a:spcPts val="1400"/>
                        </a:lnSpc>
                        <a:spcAft>
                          <a:spcPts val="600"/>
                        </a:spcAft>
                      </a:pPr>
                      <a:r>
                        <a:rPr lang="en-GB" sz="1400" b="1" noProof="0" dirty="0">
                          <a:effectLst/>
                          <a:latin typeface="+mn-lt"/>
                        </a:rPr>
                        <a:t> (N=41)</a:t>
                      </a:r>
                      <a:endParaRPr lang="en-GB" sz="1400" b="1" noProof="0" dirty="0">
                        <a:effectLst/>
                        <a:latin typeface="+mn-lt"/>
                        <a:ea typeface="Helvetica" charset="0"/>
                        <a:cs typeface="Helvetica"/>
                      </a:endParaRPr>
                    </a:p>
                  </a:txBody>
                  <a:tcPr marL="68580" marR="68580" marT="0" marB="0" anchor="b"/>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ctr" defTabSz="914400" rtl="0" eaLnBrk="1" fontAlgn="auto" latinLnBrk="0" hangingPunct="1">
                        <a:lnSpc>
                          <a:spcPts val="1400"/>
                        </a:lnSpc>
                        <a:spcBef>
                          <a:spcPts val="0"/>
                        </a:spcBef>
                        <a:spcAft>
                          <a:spcPts val="600"/>
                        </a:spcAft>
                        <a:buClrTx/>
                        <a:buSzTx/>
                        <a:buFontTx/>
                        <a:buNone/>
                        <a:tabLst/>
                        <a:defRPr/>
                      </a:pPr>
                      <a:r>
                        <a:rPr lang="en-GB" sz="1400" b="1" noProof="0" dirty="0">
                          <a:effectLst/>
                          <a:latin typeface="+mn-lt"/>
                        </a:rPr>
                        <a:t>Total</a:t>
                      </a:r>
                    </a:p>
                    <a:p>
                      <a:pPr marL="0" marR="0" lvl="0" indent="0" algn="ctr" defTabSz="914400" rtl="0" eaLnBrk="1" fontAlgn="auto" latinLnBrk="0" hangingPunct="1">
                        <a:lnSpc>
                          <a:spcPts val="1400"/>
                        </a:lnSpc>
                        <a:spcBef>
                          <a:spcPts val="0"/>
                        </a:spcBef>
                        <a:spcAft>
                          <a:spcPts val="600"/>
                        </a:spcAft>
                        <a:buClrTx/>
                        <a:buSzTx/>
                        <a:buFontTx/>
                        <a:buNone/>
                        <a:tabLst/>
                        <a:defRPr/>
                      </a:pPr>
                      <a:r>
                        <a:rPr lang="en-GB" sz="1400" b="1" noProof="0" dirty="0">
                          <a:effectLst/>
                          <a:latin typeface="+mn-lt"/>
                          <a:ea typeface="Helvetica" charset="0"/>
                          <a:cs typeface="Helvetica"/>
                        </a:rPr>
                        <a:t>(N=81)</a:t>
                      </a:r>
                    </a:p>
                  </a:txBody>
                  <a:tcPr marL="68580" marR="68580" marT="0" marB="0" anchor="b"/>
                </a:tc>
                <a:extLst>
                  <a:ext uri="{0D108BD9-81ED-4DB2-BD59-A6C34878D82A}">
                    <a16:rowId xmlns:a16="http://schemas.microsoft.com/office/drawing/2014/main" val="10000"/>
                  </a:ext>
                </a:extLst>
              </a:tr>
              <a:tr h="276920">
                <a:tc>
                  <a:txBody>
                    <a:bodyPr/>
                    <a:lstStyle/>
                    <a:p>
                      <a:pPr marL="0" marR="0" lvl="0" indent="0" algn="l" defTabSz="914400" rtl="0" eaLnBrk="1" fontAlgn="auto" latinLnBrk="0" hangingPunct="1">
                        <a:lnSpc>
                          <a:spcPts val="1400"/>
                        </a:lnSpc>
                        <a:spcBef>
                          <a:spcPts val="0"/>
                        </a:spcBef>
                        <a:spcAft>
                          <a:spcPts val="600"/>
                        </a:spcAft>
                        <a:buClrTx/>
                        <a:buSzTx/>
                        <a:buFontTx/>
                        <a:buNone/>
                        <a:tabLst/>
                        <a:defRPr/>
                      </a:pPr>
                      <a:r>
                        <a:rPr lang="en-GB" sz="1400" noProof="0" dirty="0">
                          <a:effectLst/>
                          <a:latin typeface="+mn-lt"/>
                          <a:ea typeface="Helvetica" charset="0"/>
                          <a:cs typeface="Helvetica" charset="0"/>
                        </a:rPr>
                        <a:t>Age</a:t>
                      </a:r>
                    </a:p>
                  </a:txBody>
                  <a:tcPr marL="68580" marR="68580" marT="0" marB="0" anchor="ct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0" marR="0" lvl="0" indent="0" algn="l" defTabSz="914400" rtl="0" eaLnBrk="1" fontAlgn="auto" latinLnBrk="0" hangingPunct="1">
                        <a:lnSpc>
                          <a:spcPts val="1400"/>
                        </a:lnSpc>
                        <a:spcBef>
                          <a:spcPts val="0"/>
                        </a:spcBef>
                        <a:spcAft>
                          <a:spcPts val="600"/>
                        </a:spcAft>
                        <a:buClrTx/>
                        <a:buSzTx/>
                        <a:buFontTx/>
                        <a:buNone/>
                        <a:tabLst/>
                        <a:defRPr/>
                      </a:pPr>
                      <a:r>
                        <a:rPr lang="en-GB" sz="1400" b="0" noProof="0" dirty="0">
                          <a:effectLst/>
                          <a:latin typeface="+mn-lt"/>
                          <a:ea typeface="Helvetica" charset="0"/>
                          <a:cs typeface="Helvetica" charset="0"/>
                        </a:rPr>
                        <a:t>n</a:t>
                      </a:r>
                    </a:p>
                  </a:txBody>
                  <a:tcPr marL="68580" marR="68580" marT="0" marB="0" anchor="ctr"/>
                </a:tc>
                <a:tc>
                  <a:txBody>
                    <a:bodyPr/>
                    <a:lstStyle/>
                    <a:p>
                      <a:pPr algn="ctr">
                        <a:lnSpc>
                          <a:spcPts val="1400"/>
                        </a:lnSpc>
                        <a:spcAft>
                          <a:spcPts val="600"/>
                        </a:spcAft>
                      </a:pPr>
                      <a:r>
                        <a:rPr lang="en-GB" sz="1400" noProof="0" dirty="0">
                          <a:effectLst/>
                          <a:latin typeface="+mn-lt"/>
                        </a:rPr>
                        <a:t>40</a:t>
                      </a:r>
                      <a:endParaRPr lang="en-GB" sz="1400" noProof="0" dirty="0">
                        <a:effectLst/>
                        <a:latin typeface="+mn-lt"/>
                        <a:ea typeface="Helvetica" charset="0"/>
                        <a:cs typeface="Helvetica" charset="0"/>
                      </a:endParaRPr>
                    </a:p>
                  </a:txBody>
                  <a:tcPr marL="68580" marR="68580" marT="0" marB="0" anchor="ctr"/>
                </a:tc>
                <a:tc>
                  <a:txBody>
                    <a:bodyPr/>
                    <a:lstStyle/>
                    <a:p>
                      <a:pPr algn="ctr">
                        <a:lnSpc>
                          <a:spcPts val="1400"/>
                        </a:lnSpc>
                        <a:spcAft>
                          <a:spcPts val="600"/>
                        </a:spcAft>
                      </a:pPr>
                      <a:r>
                        <a:rPr lang="en-GB" sz="1400" noProof="0" dirty="0">
                          <a:effectLst/>
                          <a:latin typeface="+mn-lt"/>
                        </a:rPr>
                        <a:t>41</a:t>
                      </a:r>
                      <a:endParaRPr lang="en-GB" sz="1400" noProof="0" dirty="0">
                        <a:effectLst/>
                        <a:latin typeface="+mn-lt"/>
                        <a:ea typeface="Helvetica" charset="0"/>
                        <a:cs typeface="Helvetica" charset="0"/>
                      </a:endParaRPr>
                    </a:p>
                  </a:txBody>
                  <a:tcPr marL="68580" marR="68580" marT="0" marB="0" anchor="ctr"/>
                </a:tc>
                <a:tc>
                  <a:txBody>
                    <a:bodyPr/>
                    <a:lstStyle/>
                    <a:p>
                      <a:pPr algn="ctr">
                        <a:lnSpc>
                          <a:spcPts val="1400"/>
                        </a:lnSpc>
                        <a:spcAft>
                          <a:spcPts val="600"/>
                        </a:spcAft>
                      </a:pPr>
                      <a:r>
                        <a:rPr lang="en-GB" sz="1400" noProof="0" dirty="0">
                          <a:effectLst/>
                          <a:latin typeface="+mn-lt"/>
                          <a:ea typeface="Helvetica" charset="0"/>
                          <a:cs typeface="Helvetica" charset="0"/>
                        </a:rPr>
                        <a:t>81</a:t>
                      </a:r>
                    </a:p>
                  </a:txBody>
                  <a:tcPr marL="68580" marR="68580" marT="0" marB="0" anchor="ctr"/>
                </a:tc>
                <a:extLst>
                  <a:ext uri="{0D108BD9-81ED-4DB2-BD59-A6C34878D82A}">
                    <a16:rowId xmlns:a16="http://schemas.microsoft.com/office/drawing/2014/main" val="3596581792"/>
                  </a:ext>
                </a:extLst>
              </a:tr>
              <a:tr h="276920">
                <a:tc>
                  <a:txBody>
                    <a:bodyPr/>
                    <a:lstStyle/>
                    <a:p>
                      <a:pPr>
                        <a:lnSpc>
                          <a:spcPts val="1400"/>
                        </a:lnSpc>
                        <a:spcAft>
                          <a:spcPts val="600"/>
                        </a:spcAft>
                      </a:pPr>
                      <a:endParaRPr lang="en-GB" sz="1400" noProof="0" dirty="0">
                        <a:effectLst/>
                        <a:latin typeface="+mn-lt"/>
                        <a:ea typeface="Helvetica" charset="0"/>
                        <a:cs typeface="Helvetica" charset="0"/>
                      </a:endParaRPr>
                    </a:p>
                  </a:txBody>
                  <a:tcPr marL="68580" marR="68580" marT="0" marB="0" anchor="ct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nSpc>
                          <a:spcPts val="1400"/>
                        </a:lnSpc>
                        <a:spcAft>
                          <a:spcPts val="600"/>
                        </a:spcAft>
                      </a:pPr>
                      <a:r>
                        <a:rPr lang="en-GB" sz="1400" b="0" noProof="0" dirty="0">
                          <a:effectLst/>
                          <a:latin typeface="+mn-lt"/>
                          <a:ea typeface="Helvetica" charset="0"/>
                          <a:cs typeface="Helvetica" charset="0"/>
                        </a:rPr>
                        <a:t>Mean</a:t>
                      </a:r>
                    </a:p>
                  </a:txBody>
                  <a:tcPr marL="68580" marR="68580" marT="0" marB="0" anchor="ctr"/>
                </a:tc>
                <a:tc>
                  <a:txBody>
                    <a:bodyPr/>
                    <a:lstStyle/>
                    <a:p>
                      <a:pPr algn="ctr">
                        <a:lnSpc>
                          <a:spcPts val="1400"/>
                        </a:lnSpc>
                        <a:spcAft>
                          <a:spcPts val="600"/>
                        </a:spcAft>
                      </a:pPr>
                      <a:r>
                        <a:rPr lang="en-GB" sz="1400" noProof="0" dirty="0">
                          <a:effectLst/>
                          <a:latin typeface="+mn-lt"/>
                        </a:rPr>
                        <a:t>44.8</a:t>
                      </a:r>
                      <a:endParaRPr lang="en-GB" sz="1400" noProof="0" dirty="0">
                        <a:effectLst/>
                        <a:latin typeface="+mn-lt"/>
                        <a:ea typeface="Helvetica" charset="0"/>
                        <a:cs typeface="Helvetica" charset="0"/>
                      </a:endParaRPr>
                    </a:p>
                  </a:txBody>
                  <a:tcPr marL="68580" marR="68580" marT="0" marB="0" anchor="ctr"/>
                </a:tc>
                <a:tc>
                  <a:txBody>
                    <a:bodyPr/>
                    <a:lstStyle/>
                    <a:p>
                      <a:pPr algn="ctr">
                        <a:lnSpc>
                          <a:spcPts val="1400"/>
                        </a:lnSpc>
                        <a:spcAft>
                          <a:spcPts val="600"/>
                        </a:spcAft>
                      </a:pPr>
                      <a:r>
                        <a:rPr lang="en-GB" sz="1400" noProof="0" dirty="0">
                          <a:effectLst/>
                          <a:latin typeface="+mn-lt"/>
                        </a:rPr>
                        <a:t>46.9</a:t>
                      </a:r>
                      <a:endParaRPr lang="en-GB" sz="1400" noProof="0" dirty="0">
                        <a:effectLst/>
                        <a:latin typeface="+mn-lt"/>
                        <a:ea typeface="Helvetica" charset="0"/>
                        <a:cs typeface="Helvetica" charset="0"/>
                      </a:endParaRPr>
                    </a:p>
                  </a:txBody>
                  <a:tcPr marL="68580" marR="68580" marT="0" marB="0" anchor="ctr"/>
                </a:tc>
                <a:tc>
                  <a:txBody>
                    <a:bodyPr/>
                    <a:lstStyle/>
                    <a:p>
                      <a:pPr algn="ctr">
                        <a:lnSpc>
                          <a:spcPts val="1400"/>
                        </a:lnSpc>
                        <a:spcAft>
                          <a:spcPts val="600"/>
                        </a:spcAft>
                      </a:pPr>
                      <a:r>
                        <a:rPr lang="en-GB" sz="1400" noProof="0" dirty="0">
                          <a:effectLst/>
                          <a:latin typeface="+mn-lt"/>
                          <a:ea typeface="Helvetica" charset="0"/>
                          <a:cs typeface="Helvetica" charset="0"/>
                        </a:rPr>
                        <a:t>45.8</a:t>
                      </a:r>
                    </a:p>
                  </a:txBody>
                  <a:tcPr marL="68580" marR="68580" marT="0" marB="0" anchor="ctr"/>
                </a:tc>
                <a:extLst>
                  <a:ext uri="{0D108BD9-81ED-4DB2-BD59-A6C34878D82A}">
                    <a16:rowId xmlns:a16="http://schemas.microsoft.com/office/drawing/2014/main" val="3938258800"/>
                  </a:ext>
                </a:extLst>
              </a:tr>
              <a:tr h="276920">
                <a:tc>
                  <a:txBody>
                    <a:bodyPr/>
                    <a:lstStyle/>
                    <a:p>
                      <a:pPr>
                        <a:lnSpc>
                          <a:spcPts val="1400"/>
                        </a:lnSpc>
                        <a:spcAft>
                          <a:spcPts val="600"/>
                        </a:spcAft>
                      </a:pPr>
                      <a:endParaRPr lang="en-GB" sz="1400" noProof="0" dirty="0">
                        <a:effectLst/>
                        <a:latin typeface="+mn-lt"/>
                        <a:ea typeface="Helvetica" charset="0"/>
                        <a:cs typeface="Helvetica" charset="0"/>
                      </a:endParaRPr>
                    </a:p>
                  </a:txBody>
                  <a:tcPr marL="68580" marR="68580" marT="0" marB="0" anchor="ct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nSpc>
                          <a:spcPts val="1400"/>
                        </a:lnSpc>
                        <a:spcAft>
                          <a:spcPts val="600"/>
                        </a:spcAft>
                      </a:pPr>
                      <a:r>
                        <a:rPr lang="en-GB" sz="1400" b="0" noProof="0" dirty="0">
                          <a:effectLst/>
                          <a:latin typeface="+mn-lt"/>
                          <a:ea typeface="Helvetica" charset="0"/>
                          <a:cs typeface="Helvetica" charset="0"/>
                        </a:rPr>
                        <a:t>SD</a:t>
                      </a:r>
                    </a:p>
                  </a:txBody>
                  <a:tcPr marL="68580" marR="68580" marT="0" marB="0" anchor="ctr"/>
                </a:tc>
                <a:tc>
                  <a:txBody>
                    <a:bodyPr/>
                    <a:lstStyle/>
                    <a:p>
                      <a:pPr algn="ctr">
                        <a:lnSpc>
                          <a:spcPts val="1400"/>
                        </a:lnSpc>
                        <a:spcAft>
                          <a:spcPts val="600"/>
                        </a:spcAft>
                      </a:pPr>
                      <a:r>
                        <a:rPr lang="en-GB" sz="1400" noProof="0" dirty="0">
                          <a:effectLst/>
                          <a:latin typeface="+mn-lt"/>
                        </a:rPr>
                        <a:t>12.21</a:t>
                      </a:r>
                      <a:endParaRPr lang="en-GB" sz="1400" noProof="0" dirty="0">
                        <a:effectLst/>
                        <a:latin typeface="+mn-lt"/>
                        <a:ea typeface="Helvetica" charset="0"/>
                        <a:cs typeface="Helvetica" charset="0"/>
                      </a:endParaRPr>
                    </a:p>
                  </a:txBody>
                  <a:tcPr marL="68580" marR="68580" marT="0" marB="0" anchor="ctr"/>
                </a:tc>
                <a:tc>
                  <a:txBody>
                    <a:bodyPr/>
                    <a:lstStyle/>
                    <a:p>
                      <a:pPr algn="ctr">
                        <a:lnSpc>
                          <a:spcPts val="1400"/>
                        </a:lnSpc>
                        <a:spcAft>
                          <a:spcPts val="600"/>
                        </a:spcAft>
                      </a:pPr>
                      <a:r>
                        <a:rPr lang="en-GB" sz="1400" noProof="0" dirty="0">
                          <a:effectLst/>
                          <a:latin typeface="+mn-lt"/>
                        </a:rPr>
                        <a:t>11.50</a:t>
                      </a:r>
                      <a:endParaRPr lang="en-GB" sz="1400" noProof="0" dirty="0">
                        <a:effectLst/>
                        <a:latin typeface="+mn-lt"/>
                        <a:ea typeface="Helvetica" charset="0"/>
                        <a:cs typeface="Helvetica" charset="0"/>
                      </a:endParaRPr>
                    </a:p>
                  </a:txBody>
                  <a:tcPr marL="68580" marR="68580" marT="0" marB="0" anchor="ctr"/>
                </a:tc>
                <a:tc>
                  <a:txBody>
                    <a:bodyPr/>
                    <a:lstStyle/>
                    <a:p>
                      <a:pPr algn="ctr">
                        <a:lnSpc>
                          <a:spcPts val="1400"/>
                        </a:lnSpc>
                        <a:spcAft>
                          <a:spcPts val="600"/>
                        </a:spcAft>
                      </a:pPr>
                      <a:r>
                        <a:rPr lang="en-GB" sz="1400" noProof="0" dirty="0">
                          <a:effectLst/>
                          <a:latin typeface="+mn-lt"/>
                          <a:ea typeface="Helvetica" charset="0"/>
                          <a:cs typeface="Helvetica" charset="0"/>
                        </a:rPr>
                        <a:t>11.83</a:t>
                      </a:r>
                    </a:p>
                  </a:txBody>
                  <a:tcPr marL="68580" marR="68580" marT="0" marB="0" anchor="ctr"/>
                </a:tc>
                <a:extLst>
                  <a:ext uri="{0D108BD9-81ED-4DB2-BD59-A6C34878D82A}">
                    <a16:rowId xmlns:a16="http://schemas.microsoft.com/office/drawing/2014/main" val="10002"/>
                  </a:ext>
                </a:extLst>
              </a:tr>
              <a:tr h="276920">
                <a:tc>
                  <a:txBody>
                    <a:bodyPr/>
                    <a:lstStyle/>
                    <a:p>
                      <a:pPr marL="0" marR="0" indent="0" algn="l" defTabSz="914400" rtl="0" eaLnBrk="1" fontAlgn="auto" latinLnBrk="0" hangingPunct="1">
                        <a:lnSpc>
                          <a:spcPts val="1400"/>
                        </a:lnSpc>
                        <a:spcBef>
                          <a:spcPts val="0"/>
                        </a:spcBef>
                        <a:spcAft>
                          <a:spcPts val="600"/>
                        </a:spcAft>
                        <a:buClrTx/>
                        <a:buSzTx/>
                        <a:buFontTx/>
                        <a:buNone/>
                        <a:tabLst/>
                        <a:defRPr/>
                      </a:pPr>
                      <a:endParaRPr lang="en-GB" sz="1400" noProof="0" dirty="0">
                        <a:effectLst/>
                        <a:latin typeface="+mn-lt"/>
                        <a:ea typeface="Helvetica" charset="0"/>
                        <a:cs typeface="Helvetica" charset="0"/>
                      </a:endParaRPr>
                    </a:p>
                  </a:txBody>
                  <a:tcPr marL="68580" marR="68580" marT="0" marB="0" anchor="ct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0" marR="0" indent="0" algn="l" defTabSz="914400" rtl="0" eaLnBrk="1" fontAlgn="auto" latinLnBrk="0" hangingPunct="1">
                        <a:lnSpc>
                          <a:spcPts val="1400"/>
                        </a:lnSpc>
                        <a:spcBef>
                          <a:spcPts val="0"/>
                        </a:spcBef>
                        <a:spcAft>
                          <a:spcPts val="600"/>
                        </a:spcAft>
                        <a:buClrTx/>
                        <a:buSzTx/>
                        <a:buFontTx/>
                        <a:buNone/>
                        <a:tabLst/>
                        <a:defRPr/>
                      </a:pPr>
                      <a:r>
                        <a:rPr lang="en-GB" sz="1400" b="0" noProof="0" dirty="0">
                          <a:effectLst/>
                          <a:latin typeface="+mn-lt"/>
                          <a:ea typeface="Helvetica" charset="0"/>
                          <a:cs typeface="Helvetica" charset="0"/>
                        </a:rPr>
                        <a:t>Median</a:t>
                      </a:r>
                    </a:p>
                  </a:txBody>
                  <a:tcPr marL="68580" marR="68580" marT="0" marB="0" anchor="ctr"/>
                </a:tc>
                <a:tc>
                  <a:txBody>
                    <a:bodyPr/>
                    <a:lstStyle/>
                    <a:p>
                      <a:pPr algn="ctr">
                        <a:lnSpc>
                          <a:spcPts val="1400"/>
                        </a:lnSpc>
                        <a:spcAft>
                          <a:spcPts val="600"/>
                        </a:spcAft>
                      </a:pPr>
                      <a:r>
                        <a:rPr lang="en-GB" sz="1400" noProof="0" dirty="0">
                          <a:effectLst/>
                          <a:latin typeface="+mn-lt"/>
                        </a:rPr>
                        <a:t>46.0</a:t>
                      </a:r>
                      <a:endParaRPr lang="en-GB" sz="1400" noProof="0" dirty="0">
                        <a:effectLst/>
                        <a:latin typeface="+mn-lt"/>
                        <a:ea typeface="Helvetica" charset="0"/>
                        <a:cs typeface="Helvetica" charset="0"/>
                      </a:endParaRPr>
                    </a:p>
                  </a:txBody>
                  <a:tcPr marL="68580" marR="68580" marT="0" marB="0" anchor="ctr"/>
                </a:tc>
                <a:tc>
                  <a:txBody>
                    <a:bodyPr/>
                    <a:lstStyle/>
                    <a:p>
                      <a:pPr algn="ctr">
                        <a:lnSpc>
                          <a:spcPts val="1400"/>
                        </a:lnSpc>
                        <a:spcAft>
                          <a:spcPts val="600"/>
                        </a:spcAft>
                      </a:pPr>
                      <a:r>
                        <a:rPr lang="en-GB" sz="1400" noProof="0" dirty="0">
                          <a:effectLst/>
                          <a:latin typeface="+mn-lt"/>
                        </a:rPr>
                        <a:t>49.0</a:t>
                      </a:r>
                      <a:endParaRPr lang="en-GB" sz="1400" noProof="0" dirty="0">
                        <a:effectLst/>
                        <a:latin typeface="+mn-lt"/>
                        <a:ea typeface="Helvetica" charset="0"/>
                        <a:cs typeface="Helvetica" charset="0"/>
                      </a:endParaRPr>
                    </a:p>
                  </a:txBody>
                  <a:tcPr marL="68580" marR="68580" marT="0" marB="0" anchor="ctr"/>
                </a:tc>
                <a:tc>
                  <a:txBody>
                    <a:bodyPr/>
                    <a:lstStyle/>
                    <a:p>
                      <a:pPr algn="ctr">
                        <a:lnSpc>
                          <a:spcPts val="1400"/>
                        </a:lnSpc>
                        <a:spcAft>
                          <a:spcPts val="600"/>
                        </a:spcAft>
                      </a:pPr>
                      <a:r>
                        <a:rPr lang="en-GB" sz="1400" noProof="0" dirty="0">
                          <a:effectLst/>
                          <a:latin typeface="+mn-lt"/>
                          <a:ea typeface="Helvetica" charset="0"/>
                          <a:cs typeface="Helvetica" charset="0"/>
                        </a:rPr>
                        <a:t>48.0</a:t>
                      </a:r>
                    </a:p>
                  </a:txBody>
                  <a:tcPr marL="68580" marR="68580" marT="0" marB="0" anchor="ctr"/>
                </a:tc>
                <a:extLst>
                  <a:ext uri="{0D108BD9-81ED-4DB2-BD59-A6C34878D82A}">
                    <a16:rowId xmlns:a16="http://schemas.microsoft.com/office/drawing/2014/main" val="4144638172"/>
                  </a:ext>
                </a:extLst>
              </a:tr>
              <a:tr h="276920">
                <a:tc>
                  <a:txBody>
                    <a:bodyPr/>
                    <a:lstStyle/>
                    <a:p>
                      <a:pPr marL="0" marR="0" indent="0" algn="l" defTabSz="914400" rtl="0" eaLnBrk="1" fontAlgn="auto" latinLnBrk="0" hangingPunct="1">
                        <a:lnSpc>
                          <a:spcPts val="1400"/>
                        </a:lnSpc>
                        <a:spcBef>
                          <a:spcPts val="0"/>
                        </a:spcBef>
                        <a:spcAft>
                          <a:spcPts val="600"/>
                        </a:spcAft>
                        <a:buClrTx/>
                        <a:buSzTx/>
                        <a:buFontTx/>
                        <a:buNone/>
                        <a:tabLst/>
                        <a:defRPr/>
                      </a:pPr>
                      <a:endParaRPr lang="en-GB" sz="1400" noProof="0" dirty="0">
                        <a:effectLst/>
                        <a:latin typeface="+mn-lt"/>
                        <a:ea typeface="Helvetica" charset="0"/>
                        <a:cs typeface="Helvetica" charset="0"/>
                      </a:endParaRPr>
                    </a:p>
                  </a:txBody>
                  <a:tcPr marL="68580" marR="68580" marT="0" marB="0" anchor="ct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0" marR="0" indent="0" algn="l" defTabSz="914400" rtl="0" eaLnBrk="1" fontAlgn="auto" latinLnBrk="0" hangingPunct="1">
                        <a:lnSpc>
                          <a:spcPts val="1400"/>
                        </a:lnSpc>
                        <a:spcBef>
                          <a:spcPts val="0"/>
                        </a:spcBef>
                        <a:spcAft>
                          <a:spcPts val="600"/>
                        </a:spcAft>
                        <a:buClrTx/>
                        <a:buSzTx/>
                        <a:buFontTx/>
                        <a:buNone/>
                        <a:tabLst/>
                        <a:defRPr/>
                      </a:pPr>
                      <a:r>
                        <a:rPr lang="en-GB" sz="1400" b="0" noProof="0" dirty="0">
                          <a:effectLst/>
                          <a:latin typeface="+mn-lt"/>
                          <a:ea typeface="Helvetica" charset="0"/>
                          <a:cs typeface="Helvetica" charset="0"/>
                        </a:rPr>
                        <a:t>Min, Max</a:t>
                      </a:r>
                    </a:p>
                  </a:txBody>
                  <a:tcPr marL="68580" marR="68580" marT="0" marB="0" anchor="ctr"/>
                </a:tc>
                <a:tc>
                  <a:txBody>
                    <a:bodyPr/>
                    <a:lstStyle/>
                    <a:p>
                      <a:pPr algn="ctr">
                        <a:spcBef>
                          <a:spcPts val="50"/>
                        </a:spcBef>
                        <a:spcAft>
                          <a:spcPts val="50"/>
                        </a:spcAft>
                      </a:pPr>
                      <a:r>
                        <a:rPr lang="en-US" sz="1400" dirty="0">
                          <a:effectLst/>
                          <a:latin typeface="+mn-lt"/>
                        </a:rPr>
                        <a:t>18, 70</a:t>
                      </a:r>
                      <a:endParaRPr lang="en-GB" sz="1400" dirty="0">
                        <a:effectLst/>
                        <a:latin typeface="+mn-lt"/>
                        <a:ea typeface="Times New Roman" panose="02020603050405020304" pitchFamily="18" charset="0"/>
                        <a:cs typeface="Times New Roman" panose="02020603050405020304" pitchFamily="18" charset="0"/>
                      </a:endParaRPr>
                    </a:p>
                  </a:txBody>
                  <a:tcPr marL="6350" marR="6350" marT="0" marB="0"/>
                </a:tc>
                <a:tc>
                  <a:txBody>
                    <a:bodyPr/>
                    <a:lstStyle/>
                    <a:p>
                      <a:pPr algn="ctr">
                        <a:spcBef>
                          <a:spcPts val="50"/>
                        </a:spcBef>
                        <a:spcAft>
                          <a:spcPts val="50"/>
                        </a:spcAft>
                      </a:pPr>
                      <a:r>
                        <a:rPr lang="en-US" sz="1400" dirty="0">
                          <a:effectLst/>
                          <a:latin typeface="+mn-lt"/>
                        </a:rPr>
                        <a:t>22, 66</a:t>
                      </a:r>
                      <a:endParaRPr lang="en-GB" sz="1400" dirty="0">
                        <a:effectLst/>
                        <a:latin typeface="+mn-lt"/>
                        <a:ea typeface="Times New Roman" panose="02020603050405020304" pitchFamily="18" charset="0"/>
                        <a:cs typeface="Times New Roman" panose="02020603050405020304" pitchFamily="18" charset="0"/>
                      </a:endParaRPr>
                    </a:p>
                  </a:txBody>
                  <a:tcPr marL="6350" marR="6350" marT="0" marB="0"/>
                </a:tc>
                <a:tc>
                  <a:txBody>
                    <a:bodyPr/>
                    <a:lstStyle/>
                    <a:p>
                      <a:pPr algn="ctr">
                        <a:spcBef>
                          <a:spcPts val="50"/>
                        </a:spcBef>
                        <a:spcAft>
                          <a:spcPts val="50"/>
                        </a:spcAft>
                      </a:pPr>
                      <a:r>
                        <a:rPr lang="en-US" sz="1400" dirty="0">
                          <a:effectLst/>
                          <a:latin typeface="+mn-lt"/>
                        </a:rPr>
                        <a:t>18, 70</a:t>
                      </a:r>
                      <a:endParaRPr lang="en-GB" sz="1400" dirty="0">
                        <a:effectLst/>
                        <a:latin typeface="+mn-lt"/>
                        <a:ea typeface="Times New Roman" panose="02020603050405020304" pitchFamily="18" charset="0"/>
                        <a:cs typeface="Times New Roman" panose="02020603050405020304" pitchFamily="18" charset="0"/>
                      </a:endParaRPr>
                    </a:p>
                  </a:txBody>
                  <a:tcPr marL="6350" marR="6350" marT="0" marB="0"/>
                </a:tc>
                <a:extLst>
                  <a:ext uri="{0D108BD9-81ED-4DB2-BD59-A6C34878D82A}">
                    <a16:rowId xmlns:a16="http://schemas.microsoft.com/office/drawing/2014/main" val="2752357424"/>
                  </a:ext>
                </a:extLst>
              </a:tr>
              <a:tr h="276920">
                <a:tc>
                  <a:txBody>
                    <a:bodyPr/>
                    <a:lstStyle/>
                    <a:p>
                      <a:pPr>
                        <a:lnSpc>
                          <a:spcPts val="1400"/>
                        </a:lnSpc>
                        <a:spcAft>
                          <a:spcPts val="600"/>
                        </a:spcAft>
                      </a:pPr>
                      <a:endParaRPr lang="en-GB" sz="1400" b="0" noProof="0" dirty="0">
                        <a:effectLst/>
                        <a:latin typeface="+mn-lt"/>
                        <a:ea typeface="Helvetica" charset="0"/>
                        <a:cs typeface="Helvetica" charset="0"/>
                      </a:endParaRPr>
                    </a:p>
                  </a:txBody>
                  <a:tcPr marL="68580" marR="68580" marT="0" marB="0" anchor="ct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nSpc>
                          <a:spcPts val="1400"/>
                        </a:lnSpc>
                        <a:spcAft>
                          <a:spcPts val="600"/>
                        </a:spcAft>
                      </a:pPr>
                      <a:endParaRPr lang="en-GB" sz="1400" b="0" noProof="0" dirty="0">
                        <a:effectLst/>
                        <a:latin typeface="+mn-lt"/>
                        <a:ea typeface="Helvetica" charset="0"/>
                        <a:cs typeface="Helvetica" charset="0"/>
                      </a:endParaRPr>
                    </a:p>
                  </a:txBody>
                  <a:tcPr marL="68580" marR="68580" marT="0" marB="0" anchor="ctr"/>
                </a:tc>
                <a:tc>
                  <a:txBody>
                    <a:bodyPr/>
                    <a:lstStyle/>
                    <a:p>
                      <a:pPr algn="ctr">
                        <a:spcBef>
                          <a:spcPts val="50"/>
                        </a:spcBef>
                        <a:spcAft>
                          <a:spcPts val="50"/>
                        </a:spcAft>
                      </a:pPr>
                      <a:endParaRPr lang="en-GB" sz="1400" dirty="0">
                        <a:effectLst/>
                        <a:latin typeface="+mn-lt"/>
                        <a:ea typeface="Times New Roman" panose="02020603050405020304" pitchFamily="18" charset="0"/>
                        <a:cs typeface="Times New Roman" panose="02020603050405020304" pitchFamily="18" charset="0"/>
                      </a:endParaRPr>
                    </a:p>
                  </a:txBody>
                  <a:tcPr marL="6350" marR="6350" marT="0" marB="0"/>
                </a:tc>
                <a:tc>
                  <a:txBody>
                    <a:bodyPr/>
                    <a:lstStyle/>
                    <a:p>
                      <a:pPr algn="ctr">
                        <a:spcBef>
                          <a:spcPts val="50"/>
                        </a:spcBef>
                        <a:spcAft>
                          <a:spcPts val="50"/>
                        </a:spcAft>
                      </a:pPr>
                      <a:endParaRPr lang="en-GB" sz="1400" dirty="0">
                        <a:effectLst/>
                        <a:latin typeface="+mn-lt"/>
                        <a:ea typeface="Times New Roman" panose="02020603050405020304" pitchFamily="18" charset="0"/>
                        <a:cs typeface="Times New Roman" panose="02020603050405020304" pitchFamily="18" charset="0"/>
                      </a:endParaRPr>
                    </a:p>
                  </a:txBody>
                  <a:tcPr marL="6350" marR="6350" marT="0" marB="0"/>
                </a:tc>
                <a:tc>
                  <a:txBody>
                    <a:bodyPr/>
                    <a:lstStyle/>
                    <a:p>
                      <a:pPr algn="ctr">
                        <a:spcBef>
                          <a:spcPts val="50"/>
                        </a:spcBef>
                        <a:spcAft>
                          <a:spcPts val="50"/>
                        </a:spcAft>
                      </a:pPr>
                      <a:endParaRPr lang="en-GB" sz="1400" dirty="0">
                        <a:effectLst/>
                        <a:latin typeface="+mn-lt"/>
                        <a:ea typeface="Times New Roman" panose="02020603050405020304" pitchFamily="18" charset="0"/>
                        <a:cs typeface="Times New Roman" panose="02020603050405020304" pitchFamily="18" charset="0"/>
                      </a:endParaRPr>
                    </a:p>
                  </a:txBody>
                  <a:tcPr marL="6350" marR="6350" marT="0" marB="0"/>
                </a:tc>
                <a:extLst>
                  <a:ext uri="{0D108BD9-81ED-4DB2-BD59-A6C34878D82A}">
                    <a16:rowId xmlns:a16="http://schemas.microsoft.com/office/drawing/2014/main" val="10003"/>
                  </a:ext>
                </a:extLst>
              </a:tr>
              <a:tr h="276920">
                <a:tc>
                  <a:txBody>
                    <a:bodyPr/>
                    <a:lstStyle/>
                    <a:p>
                      <a:pPr>
                        <a:lnSpc>
                          <a:spcPts val="1400"/>
                        </a:lnSpc>
                        <a:spcAft>
                          <a:spcPts val="600"/>
                        </a:spcAft>
                      </a:pPr>
                      <a:r>
                        <a:rPr lang="en-GB" sz="1400" b="1" noProof="0" dirty="0">
                          <a:effectLst/>
                          <a:latin typeface="+mn-lt"/>
                          <a:ea typeface="Helvetica" charset="0"/>
                          <a:cs typeface="Helvetica" charset="0"/>
                        </a:rPr>
                        <a:t>Sex</a:t>
                      </a:r>
                    </a:p>
                  </a:txBody>
                  <a:tcPr marL="68580" marR="68580" marT="0" marB="0" anchor="ct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nSpc>
                          <a:spcPts val="1400"/>
                        </a:lnSpc>
                        <a:spcAft>
                          <a:spcPts val="600"/>
                        </a:spcAft>
                      </a:pPr>
                      <a:endParaRPr lang="en-GB" sz="1400" b="0" noProof="0" dirty="0">
                        <a:effectLst/>
                        <a:latin typeface="+mn-lt"/>
                        <a:ea typeface="Helvetica" charset="0"/>
                        <a:cs typeface="Helvetica" charset="0"/>
                      </a:endParaRPr>
                    </a:p>
                  </a:txBody>
                  <a:tcPr marL="68580" marR="68580" marT="0" marB="0" anchor="ctr"/>
                </a:tc>
                <a:tc>
                  <a:txBody>
                    <a:bodyPr/>
                    <a:lstStyle/>
                    <a:p>
                      <a:pPr algn="ctr">
                        <a:spcBef>
                          <a:spcPts val="50"/>
                        </a:spcBef>
                        <a:spcAft>
                          <a:spcPts val="50"/>
                        </a:spcAft>
                      </a:pPr>
                      <a:endParaRPr lang="en-GB" sz="1400" dirty="0">
                        <a:effectLst/>
                        <a:latin typeface="+mn-lt"/>
                        <a:ea typeface="Times New Roman" panose="02020603050405020304" pitchFamily="18" charset="0"/>
                        <a:cs typeface="Times New Roman" panose="02020603050405020304" pitchFamily="18" charset="0"/>
                      </a:endParaRPr>
                    </a:p>
                  </a:txBody>
                  <a:tcPr marL="6350" marR="6350" marT="0" marB="0"/>
                </a:tc>
                <a:tc>
                  <a:txBody>
                    <a:bodyPr/>
                    <a:lstStyle/>
                    <a:p>
                      <a:pPr algn="ctr">
                        <a:spcBef>
                          <a:spcPts val="50"/>
                        </a:spcBef>
                        <a:spcAft>
                          <a:spcPts val="50"/>
                        </a:spcAft>
                      </a:pPr>
                      <a:endParaRPr lang="en-GB" sz="1400" dirty="0">
                        <a:effectLst/>
                        <a:latin typeface="+mn-lt"/>
                        <a:ea typeface="Times New Roman" panose="02020603050405020304" pitchFamily="18" charset="0"/>
                        <a:cs typeface="Times New Roman" panose="02020603050405020304" pitchFamily="18" charset="0"/>
                      </a:endParaRPr>
                    </a:p>
                  </a:txBody>
                  <a:tcPr marL="6350" marR="6350" marT="0" marB="0"/>
                </a:tc>
                <a:tc>
                  <a:txBody>
                    <a:bodyPr/>
                    <a:lstStyle/>
                    <a:p>
                      <a:pPr algn="ctr">
                        <a:spcBef>
                          <a:spcPts val="50"/>
                        </a:spcBef>
                        <a:spcAft>
                          <a:spcPts val="50"/>
                        </a:spcAft>
                      </a:pPr>
                      <a:endParaRPr lang="en-GB" sz="1400" dirty="0">
                        <a:effectLst/>
                        <a:latin typeface="+mn-lt"/>
                        <a:ea typeface="Times New Roman" panose="02020603050405020304" pitchFamily="18" charset="0"/>
                        <a:cs typeface="Times New Roman" panose="02020603050405020304" pitchFamily="18" charset="0"/>
                      </a:endParaRPr>
                    </a:p>
                  </a:txBody>
                  <a:tcPr marL="6350" marR="6350" marT="0" marB="0"/>
                </a:tc>
                <a:extLst>
                  <a:ext uri="{0D108BD9-81ED-4DB2-BD59-A6C34878D82A}">
                    <a16:rowId xmlns:a16="http://schemas.microsoft.com/office/drawing/2014/main" val="3003070426"/>
                  </a:ext>
                </a:extLst>
              </a:tr>
              <a:tr h="276920">
                <a:tc>
                  <a:txBody>
                    <a:bodyPr/>
                    <a:lstStyle/>
                    <a:p>
                      <a:pPr marL="0" marR="0" indent="0" algn="l" defTabSz="914400" rtl="0" eaLnBrk="1" fontAlgn="auto" latinLnBrk="0" hangingPunct="1">
                        <a:lnSpc>
                          <a:spcPts val="1400"/>
                        </a:lnSpc>
                        <a:spcBef>
                          <a:spcPts val="0"/>
                        </a:spcBef>
                        <a:spcAft>
                          <a:spcPts val="600"/>
                        </a:spcAft>
                        <a:buClrTx/>
                        <a:buSzTx/>
                        <a:buFontTx/>
                        <a:buNone/>
                        <a:tabLst/>
                        <a:defRPr/>
                      </a:pPr>
                      <a:r>
                        <a:rPr lang="en-GB" sz="1400" b="0" noProof="0" dirty="0">
                          <a:effectLst/>
                          <a:latin typeface="+mn-lt"/>
                          <a:ea typeface="Helvetica" charset="0"/>
                          <a:cs typeface="Helvetica" charset="0"/>
                        </a:rPr>
                        <a:t>   Female</a:t>
                      </a:r>
                    </a:p>
                  </a:txBody>
                  <a:tcPr marL="68580" marR="68580" marT="0" marB="0" anchor="ct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0" marR="0" indent="0" algn="l" defTabSz="914400" rtl="0" eaLnBrk="1" fontAlgn="auto" latinLnBrk="0" hangingPunct="1">
                        <a:lnSpc>
                          <a:spcPts val="1400"/>
                        </a:lnSpc>
                        <a:spcBef>
                          <a:spcPts val="0"/>
                        </a:spcBef>
                        <a:spcAft>
                          <a:spcPts val="600"/>
                        </a:spcAft>
                        <a:buClrTx/>
                        <a:buSzTx/>
                        <a:buFontTx/>
                        <a:buNone/>
                        <a:tabLst/>
                        <a:defRPr/>
                      </a:pPr>
                      <a:r>
                        <a:rPr lang="en-GB" sz="1400" b="0" noProof="0" dirty="0">
                          <a:effectLst/>
                          <a:latin typeface="+mn-lt"/>
                          <a:ea typeface="Helvetica" charset="0"/>
                          <a:cs typeface="Helvetica" charset="0"/>
                        </a:rPr>
                        <a:t>n (%)</a:t>
                      </a:r>
                    </a:p>
                  </a:txBody>
                  <a:tcPr marL="68580" marR="68580" marT="0" marB="0" anchor="ctr"/>
                </a:tc>
                <a:tc>
                  <a:txBody>
                    <a:bodyPr/>
                    <a:lstStyle/>
                    <a:p>
                      <a:pPr algn="ctr">
                        <a:spcBef>
                          <a:spcPts val="50"/>
                        </a:spcBef>
                        <a:spcAft>
                          <a:spcPts val="50"/>
                        </a:spcAft>
                      </a:pPr>
                      <a:r>
                        <a:rPr lang="en-US" sz="1400" dirty="0">
                          <a:solidFill>
                            <a:schemeClr val="tx1"/>
                          </a:solidFill>
                          <a:effectLst/>
                          <a:latin typeface="+mn-lt"/>
                        </a:rPr>
                        <a:t>30 (75.0%)</a:t>
                      </a:r>
                      <a:endParaRPr lang="en-GB" sz="1400" dirty="0">
                        <a:solidFill>
                          <a:schemeClr val="tx1"/>
                        </a:solidFill>
                        <a:effectLst/>
                        <a:latin typeface="+mn-lt"/>
                        <a:ea typeface="Times New Roman" panose="02020603050405020304" pitchFamily="18" charset="0"/>
                        <a:cs typeface="Times New Roman" panose="02020603050405020304" pitchFamily="18" charset="0"/>
                      </a:endParaRPr>
                    </a:p>
                  </a:txBody>
                  <a:tcPr marL="6350" marR="6350" marT="0" marB="0"/>
                </a:tc>
                <a:tc>
                  <a:txBody>
                    <a:bodyPr/>
                    <a:lstStyle/>
                    <a:p>
                      <a:pPr algn="ctr">
                        <a:spcBef>
                          <a:spcPts val="50"/>
                        </a:spcBef>
                        <a:spcAft>
                          <a:spcPts val="50"/>
                        </a:spcAft>
                      </a:pPr>
                      <a:r>
                        <a:rPr lang="en-US" sz="1400" dirty="0">
                          <a:solidFill>
                            <a:schemeClr val="tx1"/>
                          </a:solidFill>
                          <a:effectLst/>
                          <a:latin typeface="+mn-lt"/>
                        </a:rPr>
                        <a:t>35 (85.4%)</a:t>
                      </a:r>
                      <a:endParaRPr lang="en-GB" sz="1400" dirty="0">
                        <a:solidFill>
                          <a:schemeClr val="tx1"/>
                        </a:solidFill>
                        <a:effectLst/>
                        <a:latin typeface="+mn-lt"/>
                        <a:ea typeface="Times New Roman" panose="02020603050405020304" pitchFamily="18" charset="0"/>
                        <a:cs typeface="Times New Roman" panose="02020603050405020304" pitchFamily="18" charset="0"/>
                      </a:endParaRPr>
                    </a:p>
                  </a:txBody>
                  <a:tcPr marL="6350" marR="6350" marT="0" marB="0"/>
                </a:tc>
                <a:tc>
                  <a:txBody>
                    <a:bodyPr/>
                    <a:lstStyle/>
                    <a:p>
                      <a:pPr algn="ctr">
                        <a:spcBef>
                          <a:spcPts val="50"/>
                        </a:spcBef>
                        <a:spcAft>
                          <a:spcPts val="50"/>
                        </a:spcAft>
                      </a:pPr>
                      <a:r>
                        <a:rPr lang="en-US" sz="1400" dirty="0">
                          <a:solidFill>
                            <a:schemeClr val="tx1"/>
                          </a:solidFill>
                          <a:effectLst/>
                          <a:latin typeface="+mn-lt"/>
                        </a:rPr>
                        <a:t>65 (80.2%)</a:t>
                      </a:r>
                      <a:endParaRPr lang="en-GB" sz="1400" dirty="0">
                        <a:solidFill>
                          <a:schemeClr val="tx1"/>
                        </a:solidFill>
                        <a:effectLst/>
                        <a:latin typeface="+mn-lt"/>
                        <a:ea typeface="Times New Roman" panose="02020603050405020304" pitchFamily="18" charset="0"/>
                        <a:cs typeface="Times New Roman" panose="02020603050405020304" pitchFamily="18" charset="0"/>
                      </a:endParaRPr>
                    </a:p>
                  </a:txBody>
                  <a:tcPr marL="6350" marR="6350" marT="0" marB="0"/>
                </a:tc>
                <a:extLst>
                  <a:ext uri="{0D108BD9-81ED-4DB2-BD59-A6C34878D82A}">
                    <a16:rowId xmlns:a16="http://schemas.microsoft.com/office/drawing/2014/main" val="3769059033"/>
                  </a:ext>
                </a:extLst>
              </a:tr>
              <a:tr h="276920">
                <a:tc>
                  <a:txBody>
                    <a:bodyPr/>
                    <a:lstStyle/>
                    <a:p>
                      <a:pPr marL="0" marR="0" indent="0" algn="l" defTabSz="914400" rtl="0" eaLnBrk="1" fontAlgn="auto" latinLnBrk="0" hangingPunct="1">
                        <a:lnSpc>
                          <a:spcPts val="1400"/>
                        </a:lnSpc>
                        <a:spcBef>
                          <a:spcPts val="0"/>
                        </a:spcBef>
                        <a:spcAft>
                          <a:spcPts val="600"/>
                        </a:spcAft>
                        <a:buClrTx/>
                        <a:buSzTx/>
                        <a:buFontTx/>
                        <a:buNone/>
                        <a:tabLst/>
                        <a:defRPr/>
                      </a:pPr>
                      <a:r>
                        <a:rPr lang="en-GB" sz="1400" b="0" noProof="0" dirty="0">
                          <a:effectLst/>
                          <a:latin typeface="+mn-lt"/>
                          <a:ea typeface="Helvetica" charset="0"/>
                          <a:cs typeface="Helvetica" charset="0"/>
                        </a:rPr>
                        <a:t>   Male</a:t>
                      </a:r>
                    </a:p>
                  </a:txBody>
                  <a:tcPr marL="68580" marR="68580" marT="0" marB="0" anchor="ct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0" marR="0" lvl="0" indent="0" algn="l" defTabSz="914400" rtl="0" eaLnBrk="1" fontAlgn="auto" latinLnBrk="0" hangingPunct="1">
                        <a:lnSpc>
                          <a:spcPts val="1400"/>
                        </a:lnSpc>
                        <a:spcBef>
                          <a:spcPts val="0"/>
                        </a:spcBef>
                        <a:spcAft>
                          <a:spcPts val="600"/>
                        </a:spcAft>
                        <a:buClrTx/>
                        <a:buSzTx/>
                        <a:buFontTx/>
                        <a:buNone/>
                        <a:tabLst/>
                        <a:defRPr/>
                      </a:pPr>
                      <a:r>
                        <a:rPr lang="en-GB" sz="1400" b="0" kern="1200" noProof="0" dirty="0">
                          <a:solidFill>
                            <a:schemeClr val="dk1"/>
                          </a:solidFill>
                          <a:effectLst/>
                          <a:latin typeface="+mn-lt"/>
                          <a:ea typeface="Helvetica" charset="0"/>
                          <a:cs typeface="Helvetica" charset="0"/>
                        </a:rPr>
                        <a:t>n (%)</a:t>
                      </a:r>
                    </a:p>
                  </a:txBody>
                  <a:tcPr marL="68580" marR="68580" marT="0" marB="0" anchor="ctr"/>
                </a:tc>
                <a:tc>
                  <a:txBody>
                    <a:bodyPr/>
                    <a:lstStyle/>
                    <a:p>
                      <a:pPr algn="ctr">
                        <a:spcBef>
                          <a:spcPts val="50"/>
                        </a:spcBef>
                        <a:spcAft>
                          <a:spcPts val="50"/>
                        </a:spcAft>
                      </a:pPr>
                      <a:r>
                        <a:rPr lang="en-US" sz="1400" dirty="0">
                          <a:solidFill>
                            <a:schemeClr val="tx1"/>
                          </a:solidFill>
                          <a:effectLst/>
                          <a:latin typeface="+mn-lt"/>
                        </a:rPr>
                        <a:t>10 (25.0%)</a:t>
                      </a:r>
                      <a:endParaRPr lang="en-GB" sz="1400" dirty="0">
                        <a:solidFill>
                          <a:schemeClr val="tx1"/>
                        </a:solidFill>
                        <a:effectLst/>
                        <a:latin typeface="+mn-lt"/>
                        <a:ea typeface="Times New Roman" panose="02020603050405020304" pitchFamily="18" charset="0"/>
                        <a:cs typeface="Times New Roman" panose="02020603050405020304" pitchFamily="18" charset="0"/>
                      </a:endParaRPr>
                    </a:p>
                  </a:txBody>
                  <a:tcPr marL="6350" marR="6350" marT="0" marB="0"/>
                </a:tc>
                <a:tc>
                  <a:txBody>
                    <a:bodyPr/>
                    <a:lstStyle/>
                    <a:p>
                      <a:pPr algn="ctr">
                        <a:spcBef>
                          <a:spcPts val="50"/>
                        </a:spcBef>
                        <a:spcAft>
                          <a:spcPts val="50"/>
                        </a:spcAft>
                      </a:pPr>
                      <a:r>
                        <a:rPr lang="en-US" sz="1400" dirty="0">
                          <a:solidFill>
                            <a:schemeClr val="tx1"/>
                          </a:solidFill>
                          <a:effectLst/>
                          <a:latin typeface="+mn-lt"/>
                        </a:rPr>
                        <a:t>6 (14.6%)</a:t>
                      </a:r>
                      <a:endParaRPr lang="en-GB" sz="1400" dirty="0">
                        <a:solidFill>
                          <a:schemeClr val="tx1"/>
                        </a:solidFill>
                        <a:effectLst/>
                        <a:latin typeface="+mn-lt"/>
                        <a:ea typeface="Times New Roman" panose="02020603050405020304" pitchFamily="18" charset="0"/>
                        <a:cs typeface="Times New Roman" panose="02020603050405020304" pitchFamily="18" charset="0"/>
                      </a:endParaRPr>
                    </a:p>
                  </a:txBody>
                  <a:tcPr marL="6350" marR="6350" marT="0" marB="0"/>
                </a:tc>
                <a:tc>
                  <a:txBody>
                    <a:bodyPr/>
                    <a:lstStyle/>
                    <a:p>
                      <a:pPr algn="ctr">
                        <a:spcBef>
                          <a:spcPts val="50"/>
                        </a:spcBef>
                        <a:spcAft>
                          <a:spcPts val="50"/>
                        </a:spcAft>
                      </a:pPr>
                      <a:r>
                        <a:rPr lang="en-US" sz="1400" dirty="0">
                          <a:solidFill>
                            <a:schemeClr val="tx1"/>
                          </a:solidFill>
                          <a:effectLst/>
                          <a:latin typeface="+mn-lt"/>
                        </a:rPr>
                        <a:t>16 (19.8%)</a:t>
                      </a:r>
                      <a:endParaRPr lang="en-GB" sz="1400" dirty="0">
                        <a:solidFill>
                          <a:schemeClr val="tx1"/>
                        </a:solidFill>
                        <a:effectLst/>
                        <a:latin typeface="+mn-lt"/>
                        <a:ea typeface="Times New Roman" panose="02020603050405020304" pitchFamily="18" charset="0"/>
                        <a:cs typeface="Times New Roman" panose="02020603050405020304" pitchFamily="18" charset="0"/>
                      </a:endParaRPr>
                    </a:p>
                  </a:txBody>
                  <a:tcPr marL="6350" marR="6350" marT="0" marB="0"/>
                </a:tc>
                <a:extLst>
                  <a:ext uri="{0D108BD9-81ED-4DB2-BD59-A6C34878D82A}">
                    <a16:rowId xmlns:a16="http://schemas.microsoft.com/office/drawing/2014/main" val="1023667675"/>
                  </a:ext>
                </a:extLst>
              </a:tr>
              <a:tr h="276920">
                <a:tc>
                  <a:txBody>
                    <a:bodyPr/>
                    <a:lstStyle/>
                    <a:p>
                      <a:pPr>
                        <a:lnSpc>
                          <a:spcPts val="1400"/>
                        </a:lnSpc>
                        <a:spcAft>
                          <a:spcPts val="600"/>
                        </a:spcAft>
                      </a:pPr>
                      <a:endParaRPr lang="en-GB" sz="1400" b="0" noProof="0" dirty="0">
                        <a:effectLst/>
                        <a:latin typeface="+mn-lt"/>
                        <a:ea typeface="Helvetica" charset="0"/>
                        <a:cs typeface="Helvetica" charset="0"/>
                      </a:endParaRPr>
                    </a:p>
                  </a:txBody>
                  <a:tcPr marL="68580" marR="68580" marT="0" marB="0" anchor="ct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nSpc>
                          <a:spcPts val="1400"/>
                        </a:lnSpc>
                        <a:spcAft>
                          <a:spcPts val="600"/>
                        </a:spcAft>
                      </a:pPr>
                      <a:endParaRPr lang="en-GB" sz="1400" b="0" noProof="0" dirty="0">
                        <a:effectLst/>
                        <a:latin typeface="+mn-lt"/>
                        <a:ea typeface="Helvetica" charset="0"/>
                        <a:cs typeface="Helvetica" charset="0"/>
                      </a:endParaRPr>
                    </a:p>
                  </a:txBody>
                  <a:tcPr marL="68580" marR="68580" marT="0" marB="0" anchor="ctr"/>
                </a:tc>
                <a:tc>
                  <a:txBody>
                    <a:bodyPr/>
                    <a:lstStyle/>
                    <a:p>
                      <a:pPr algn="ctr">
                        <a:spcBef>
                          <a:spcPts val="50"/>
                        </a:spcBef>
                        <a:spcAft>
                          <a:spcPts val="50"/>
                        </a:spcAft>
                      </a:pPr>
                      <a:endParaRPr lang="en-GB" sz="1400" dirty="0">
                        <a:effectLst/>
                        <a:latin typeface="+mn-lt"/>
                        <a:ea typeface="Times New Roman" panose="02020603050405020304" pitchFamily="18" charset="0"/>
                        <a:cs typeface="Times New Roman" panose="02020603050405020304" pitchFamily="18" charset="0"/>
                      </a:endParaRPr>
                    </a:p>
                  </a:txBody>
                  <a:tcPr marL="6350" marR="6350" marT="0" marB="0"/>
                </a:tc>
                <a:tc>
                  <a:txBody>
                    <a:bodyPr/>
                    <a:lstStyle/>
                    <a:p>
                      <a:pPr algn="ctr">
                        <a:spcBef>
                          <a:spcPts val="50"/>
                        </a:spcBef>
                        <a:spcAft>
                          <a:spcPts val="50"/>
                        </a:spcAft>
                      </a:pPr>
                      <a:endParaRPr lang="en-GB" sz="1400" dirty="0">
                        <a:effectLst/>
                        <a:latin typeface="+mn-lt"/>
                        <a:ea typeface="Times New Roman" panose="02020603050405020304" pitchFamily="18" charset="0"/>
                        <a:cs typeface="Times New Roman" panose="02020603050405020304" pitchFamily="18" charset="0"/>
                      </a:endParaRPr>
                    </a:p>
                  </a:txBody>
                  <a:tcPr marL="6350" marR="6350" marT="0" marB="0"/>
                </a:tc>
                <a:tc>
                  <a:txBody>
                    <a:bodyPr/>
                    <a:lstStyle/>
                    <a:p>
                      <a:pPr algn="ctr">
                        <a:spcBef>
                          <a:spcPts val="50"/>
                        </a:spcBef>
                        <a:spcAft>
                          <a:spcPts val="50"/>
                        </a:spcAft>
                      </a:pPr>
                      <a:endParaRPr lang="en-GB" sz="1400" dirty="0">
                        <a:effectLst/>
                        <a:latin typeface="+mn-lt"/>
                        <a:ea typeface="Times New Roman" panose="02020603050405020304" pitchFamily="18" charset="0"/>
                        <a:cs typeface="Times New Roman" panose="02020603050405020304" pitchFamily="18" charset="0"/>
                      </a:endParaRPr>
                    </a:p>
                  </a:txBody>
                  <a:tcPr marL="6350" marR="6350" marT="0" marB="0"/>
                </a:tc>
                <a:extLst>
                  <a:ext uri="{0D108BD9-81ED-4DB2-BD59-A6C34878D82A}">
                    <a16:rowId xmlns:a16="http://schemas.microsoft.com/office/drawing/2014/main" val="222945889"/>
                  </a:ext>
                </a:extLst>
              </a:tr>
              <a:tr h="276920">
                <a:tc>
                  <a:txBody>
                    <a:bodyPr/>
                    <a:lstStyle/>
                    <a:p>
                      <a:pPr>
                        <a:lnSpc>
                          <a:spcPts val="1400"/>
                        </a:lnSpc>
                        <a:spcAft>
                          <a:spcPts val="600"/>
                        </a:spcAft>
                      </a:pPr>
                      <a:r>
                        <a:rPr lang="en-GB" sz="1400" b="1" noProof="0" dirty="0">
                          <a:effectLst/>
                          <a:latin typeface="+mn-lt"/>
                          <a:ea typeface="Helvetica" charset="0"/>
                          <a:cs typeface="Helvetica" charset="0"/>
                        </a:rPr>
                        <a:t>Race</a:t>
                      </a:r>
                    </a:p>
                  </a:txBody>
                  <a:tcPr marL="68580" marR="68580" marT="0" marB="0" anchor="ct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nSpc>
                          <a:spcPts val="1400"/>
                        </a:lnSpc>
                        <a:spcAft>
                          <a:spcPts val="600"/>
                        </a:spcAft>
                      </a:pPr>
                      <a:endParaRPr lang="en-GB" sz="1400" b="0" noProof="0" dirty="0">
                        <a:effectLst/>
                        <a:latin typeface="+mn-lt"/>
                        <a:ea typeface="Helvetica" charset="0"/>
                        <a:cs typeface="Helvetica" charset="0"/>
                      </a:endParaRPr>
                    </a:p>
                  </a:txBody>
                  <a:tcPr marL="68580" marR="68580" marT="0" marB="0" anchor="ctr"/>
                </a:tc>
                <a:tc>
                  <a:txBody>
                    <a:bodyPr/>
                    <a:lstStyle/>
                    <a:p>
                      <a:pPr algn="ctr">
                        <a:spcBef>
                          <a:spcPts val="50"/>
                        </a:spcBef>
                        <a:spcAft>
                          <a:spcPts val="50"/>
                        </a:spcAft>
                      </a:pPr>
                      <a:endParaRPr lang="en-GB" sz="1400" dirty="0">
                        <a:effectLst/>
                        <a:latin typeface="+mn-lt"/>
                        <a:ea typeface="Times New Roman" panose="02020603050405020304" pitchFamily="18" charset="0"/>
                        <a:cs typeface="Times New Roman" panose="02020603050405020304" pitchFamily="18" charset="0"/>
                      </a:endParaRPr>
                    </a:p>
                  </a:txBody>
                  <a:tcPr marL="6350" marR="6350" marT="0" marB="0"/>
                </a:tc>
                <a:tc>
                  <a:txBody>
                    <a:bodyPr/>
                    <a:lstStyle/>
                    <a:p>
                      <a:pPr algn="ctr">
                        <a:spcBef>
                          <a:spcPts val="50"/>
                        </a:spcBef>
                        <a:spcAft>
                          <a:spcPts val="50"/>
                        </a:spcAft>
                      </a:pPr>
                      <a:endParaRPr lang="en-GB" sz="1400" dirty="0">
                        <a:effectLst/>
                        <a:latin typeface="+mn-lt"/>
                        <a:ea typeface="Times New Roman" panose="02020603050405020304" pitchFamily="18" charset="0"/>
                        <a:cs typeface="Times New Roman" panose="02020603050405020304" pitchFamily="18" charset="0"/>
                      </a:endParaRPr>
                    </a:p>
                  </a:txBody>
                  <a:tcPr marL="6350" marR="6350" marT="0" marB="0"/>
                </a:tc>
                <a:tc>
                  <a:txBody>
                    <a:bodyPr/>
                    <a:lstStyle/>
                    <a:p>
                      <a:pPr algn="ctr">
                        <a:spcBef>
                          <a:spcPts val="50"/>
                        </a:spcBef>
                        <a:spcAft>
                          <a:spcPts val="50"/>
                        </a:spcAft>
                      </a:pPr>
                      <a:endParaRPr lang="en-GB" sz="1400" dirty="0">
                        <a:effectLst/>
                        <a:latin typeface="+mn-lt"/>
                        <a:ea typeface="Times New Roman" panose="02020603050405020304" pitchFamily="18" charset="0"/>
                        <a:cs typeface="Times New Roman" panose="02020603050405020304" pitchFamily="18" charset="0"/>
                      </a:endParaRPr>
                    </a:p>
                  </a:txBody>
                  <a:tcPr marL="6350" marR="6350" marT="0" marB="0"/>
                </a:tc>
                <a:extLst>
                  <a:ext uri="{0D108BD9-81ED-4DB2-BD59-A6C34878D82A}">
                    <a16:rowId xmlns:a16="http://schemas.microsoft.com/office/drawing/2014/main" val="3178306721"/>
                  </a:ext>
                </a:extLst>
              </a:tr>
              <a:tr h="276920">
                <a:tc>
                  <a:txBody>
                    <a:bodyPr/>
                    <a:lstStyle/>
                    <a:p>
                      <a:pPr marL="136525" indent="-136525">
                        <a:lnSpc>
                          <a:spcPts val="1400"/>
                        </a:lnSpc>
                        <a:spcAft>
                          <a:spcPts val="600"/>
                        </a:spcAft>
                        <a:tabLst/>
                      </a:pPr>
                      <a:r>
                        <a:rPr lang="en-GB" sz="1400" b="0" noProof="0" dirty="0">
                          <a:effectLst/>
                          <a:latin typeface="+mn-lt"/>
                          <a:ea typeface="Helvetica" charset="0"/>
                          <a:cs typeface="Helvetica" charset="0"/>
                        </a:rPr>
                        <a:t>   White</a:t>
                      </a:r>
                    </a:p>
                  </a:txBody>
                  <a:tcPr marL="68580" marR="68580" marT="0" marB="0" anchor="ct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136525" marR="0" lvl="0" indent="-136525" algn="l" defTabSz="914400" rtl="0" eaLnBrk="1" fontAlgn="auto" latinLnBrk="0" hangingPunct="1">
                        <a:lnSpc>
                          <a:spcPts val="1400"/>
                        </a:lnSpc>
                        <a:spcBef>
                          <a:spcPts val="0"/>
                        </a:spcBef>
                        <a:spcAft>
                          <a:spcPts val="600"/>
                        </a:spcAft>
                        <a:buClrTx/>
                        <a:buSzTx/>
                        <a:buFontTx/>
                        <a:buNone/>
                        <a:tabLst/>
                        <a:defRPr/>
                      </a:pPr>
                      <a:r>
                        <a:rPr lang="en-GB" sz="1400" b="0" kern="1200" noProof="0" dirty="0">
                          <a:solidFill>
                            <a:schemeClr val="dk1"/>
                          </a:solidFill>
                          <a:effectLst/>
                          <a:latin typeface="+mn-lt"/>
                          <a:ea typeface="Helvetica" charset="0"/>
                          <a:cs typeface="Helvetica" charset="0"/>
                        </a:rPr>
                        <a:t>n (%)</a:t>
                      </a:r>
                    </a:p>
                  </a:txBody>
                  <a:tcPr marL="68580" marR="68580" marT="0" marB="0" anchor="ctr"/>
                </a:tc>
                <a:tc>
                  <a:txBody>
                    <a:bodyPr/>
                    <a:lstStyle/>
                    <a:p>
                      <a:pPr algn="ctr">
                        <a:spcBef>
                          <a:spcPts val="50"/>
                        </a:spcBef>
                        <a:spcAft>
                          <a:spcPts val="50"/>
                        </a:spcAft>
                      </a:pPr>
                      <a:r>
                        <a:rPr lang="en-AU" sz="1400" dirty="0">
                          <a:solidFill>
                            <a:schemeClr val="tx1"/>
                          </a:solidFill>
                          <a:effectLst/>
                          <a:latin typeface="+mn-lt"/>
                          <a:ea typeface="Times New Roman" panose="02020603050405020304" pitchFamily="18" charset="0"/>
                          <a:cs typeface="Times New Roman" panose="02020603050405020304" pitchFamily="18" charset="0"/>
                        </a:rPr>
                        <a:t>38 ( 95.0%) </a:t>
                      </a:r>
                      <a:endParaRPr lang="en-GB" sz="1400" dirty="0">
                        <a:solidFill>
                          <a:schemeClr val="tx1"/>
                        </a:solidFill>
                        <a:effectLst/>
                        <a:latin typeface="+mn-lt"/>
                        <a:ea typeface="Times New Roman" panose="02020603050405020304" pitchFamily="18" charset="0"/>
                        <a:cs typeface="Times New Roman" panose="02020603050405020304" pitchFamily="18" charset="0"/>
                      </a:endParaRPr>
                    </a:p>
                  </a:txBody>
                  <a:tcPr marL="6350" marR="6350" marT="0" marB="0" anchor="ctr"/>
                </a:tc>
                <a:tc>
                  <a:txBody>
                    <a:bodyPr/>
                    <a:lstStyle/>
                    <a:p>
                      <a:pPr algn="ctr">
                        <a:spcBef>
                          <a:spcPts val="50"/>
                        </a:spcBef>
                        <a:spcAft>
                          <a:spcPts val="50"/>
                        </a:spcAft>
                      </a:pPr>
                      <a:r>
                        <a:rPr lang="en-AU" sz="1400" dirty="0">
                          <a:solidFill>
                            <a:schemeClr val="tx1"/>
                          </a:solidFill>
                          <a:effectLst/>
                          <a:latin typeface="+mn-lt"/>
                          <a:ea typeface="Times New Roman" panose="02020603050405020304" pitchFamily="18" charset="0"/>
                          <a:cs typeface="Times New Roman"/>
                        </a:rPr>
                        <a:t>37 ( 90.2%) </a:t>
                      </a:r>
                      <a:endParaRPr lang="en-GB" sz="1400" dirty="0">
                        <a:solidFill>
                          <a:schemeClr val="tx1"/>
                        </a:solidFill>
                        <a:effectLst/>
                        <a:latin typeface="+mn-lt"/>
                        <a:ea typeface="Times New Roman" panose="02020603050405020304" pitchFamily="18" charset="0"/>
                        <a:cs typeface="Times New Roman"/>
                      </a:endParaRPr>
                    </a:p>
                  </a:txBody>
                  <a:tcPr marL="6350" marR="6350" marT="0" marB="0" anchor="ctr"/>
                </a:tc>
                <a:tc>
                  <a:txBody>
                    <a:bodyPr/>
                    <a:lstStyle/>
                    <a:p>
                      <a:pPr algn="ctr">
                        <a:spcBef>
                          <a:spcPts val="50"/>
                        </a:spcBef>
                        <a:spcAft>
                          <a:spcPts val="50"/>
                        </a:spcAft>
                      </a:pPr>
                      <a:r>
                        <a:rPr lang="en-AU" sz="1400" dirty="0">
                          <a:solidFill>
                            <a:srgbClr val="000000"/>
                          </a:solidFill>
                          <a:effectLst/>
                          <a:latin typeface="+mn-lt"/>
                          <a:ea typeface="Times New Roman" panose="02020603050405020304" pitchFamily="18" charset="0"/>
                          <a:cs typeface="Times New Roman"/>
                        </a:rPr>
                        <a:t>73 ( 90.1%) </a:t>
                      </a:r>
                      <a:endParaRPr lang="en-GB" sz="1400" dirty="0">
                        <a:effectLst/>
                        <a:latin typeface="+mn-lt"/>
                        <a:ea typeface="Times New Roman" panose="02020603050405020304" pitchFamily="18" charset="0"/>
                        <a:cs typeface="Times New Roman"/>
                      </a:endParaRPr>
                    </a:p>
                  </a:txBody>
                  <a:tcPr marL="6350" marR="6350" marT="0" marB="0" anchor="ctr"/>
                </a:tc>
                <a:extLst>
                  <a:ext uri="{0D108BD9-81ED-4DB2-BD59-A6C34878D82A}">
                    <a16:rowId xmlns:a16="http://schemas.microsoft.com/office/drawing/2014/main" val="358307109"/>
                  </a:ext>
                </a:extLst>
              </a:tr>
              <a:tr h="276920">
                <a:tc>
                  <a:txBody>
                    <a:bodyPr/>
                    <a:lstStyle/>
                    <a:p>
                      <a:pPr marL="0" marR="0" indent="0" algn="l" defTabSz="914400" rtl="0" eaLnBrk="1" fontAlgn="auto" latinLnBrk="0" hangingPunct="1">
                        <a:lnSpc>
                          <a:spcPts val="1400"/>
                        </a:lnSpc>
                        <a:spcBef>
                          <a:spcPts val="0"/>
                        </a:spcBef>
                        <a:spcAft>
                          <a:spcPts val="600"/>
                        </a:spcAft>
                        <a:buClrTx/>
                        <a:buSzTx/>
                        <a:buFontTx/>
                        <a:buNone/>
                        <a:tabLst/>
                        <a:defRPr/>
                      </a:pPr>
                      <a:r>
                        <a:rPr lang="en-GB" sz="1400" b="0" noProof="0" dirty="0">
                          <a:effectLst/>
                          <a:latin typeface="+mn-lt"/>
                          <a:ea typeface="Helvetica" charset="0"/>
                          <a:cs typeface="Helvetica" charset="0"/>
                        </a:rPr>
                        <a:t>   Indian/ Indian sub-continent</a:t>
                      </a:r>
                    </a:p>
                  </a:txBody>
                  <a:tcPr marL="68580" marR="68580" marT="0" marB="0" anchor="ctr"/>
                </a:tc>
                <a:tc>
                  <a:txBody>
                    <a:bodyPr/>
                    <a:lstStyle/>
                    <a:p>
                      <a:pPr marL="0" marR="0" indent="0" algn="l" defTabSz="914400" rtl="0" eaLnBrk="1" fontAlgn="auto" latinLnBrk="0" hangingPunct="1">
                        <a:lnSpc>
                          <a:spcPts val="1400"/>
                        </a:lnSpc>
                        <a:spcBef>
                          <a:spcPts val="0"/>
                        </a:spcBef>
                        <a:spcAft>
                          <a:spcPts val="600"/>
                        </a:spcAft>
                        <a:buClrTx/>
                        <a:buSzTx/>
                        <a:buFontTx/>
                        <a:buNone/>
                        <a:tabLst/>
                        <a:defRPr/>
                      </a:pPr>
                      <a:r>
                        <a:rPr lang="en-GB" sz="1400" b="0" kern="1200" noProof="0" dirty="0">
                          <a:solidFill>
                            <a:schemeClr val="dk1"/>
                          </a:solidFill>
                          <a:effectLst/>
                          <a:latin typeface="+mn-lt"/>
                          <a:ea typeface="Helvetica" charset="0"/>
                          <a:cs typeface="Helvetica" charset="0"/>
                        </a:rPr>
                        <a:t>n (%)</a:t>
                      </a:r>
                      <a:endParaRPr lang="en-GB" sz="1400" b="0" noProof="0" dirty="0">
                        <a:effectLst/>
                        <a:latin typeface="+mn-lt"/>
                        <a:ea typeface="Helvetica" charset="0"/>
                        <a:cs typeface="Helvetica" charset="0"/>
                      </a:endParaRPr>
                    </a:p>
                  </a:txBody>
                  <a:tcPr marL="68580" marR="68580" marT="0" marB="0" anchor="ctr"/>
                </a:tc>
                <a:tc>
                  <a:txBody>
                    <a:bodyPr/>
                    <a:lstStyle/>
                    <a:p>
                      <a:pPr algn="ctr">
                        <a:spcBef>
                          <a:spcPts val="50"/>
                        </a:spcBef>
                        <a:spcAft>
                          <a:spcPts val="50"/>
                        </a:spcAft>
                      </a:pPr>
                      <a:r>
                        <a:rPr lang="en-AU" sz="1400" dirty="0">
                          <a:solidFill>
                            <a:schemeClr val="tx1"/>
                          </a:solidFill>
                          <a:effectLst/>
                          <a:latin typeface="+mn-lt"/>
                          <a:ea typeface="Times New Roman" panose="02020603050405020304" pitchFamily="18" charset="0"/>
                          <a:cs typeface="Times New Roman"/>
                        </a:rPr>
                        <a:t> 0 (  0.0%) </a:t>
                      </a:r>
                      <a:endParaRPr lang="en-GB" sz="1400" dirty="0">
                        <a:solidFill>
                          <a:schemeClr val="tx1"/>
                        </a:solidFill>
                        <a:effectLst/>
                        <a:latin typeface="+mn-lt"/>
                        <a:ea typeface="Times New Roman" panose="02020603050405020304" pitchFamily="18" charset="0"/>
                        <a:cs typeface="Times New Roman"/>
                      </a:endParaRPr>
                    </a:p>
                  </a:txBody>
                  <a:tcPr marL="6350" marR="6350" marT="0" marB="0" anchor="ctr"/>
                </a:tc>
                <a:tc>
                  <a:txBody>
                    <a:bodyPr/>
                    <a:lstStyle/>
                    <a:p>
                      <a:pPr algn="ctr">
                        <a:spcBef>
                          <a:spcPts val="50"/>
                        </a:spcBef>
                        <a:spcAft>
                          <a:spcPts val="50"/>
                        </a:spcAft>
                      </a:pPr>
                      <a:r>
                        <a:rPr lang="en-AU" sz="1400" dirty="0">
                          <a:solidFill>
                            <a:schemeClr val="tx1"/>
                          </a:solidFill>
                          <a:effectLst/>
                          <a:latin typeface="+mn-lt"/>
                          <a:ea typeface="Times New Roman" panose="02020603050405020304" pitchFamily="18" charset="0"/>
                          <a:cs typeface="Times New Roman"/>
                        </a:rPr>
                        <a:t> 1 (  2.4%) </a:t>
                      </a:r>
                      <a:endParaRPr lang="en-GB" sz="1400" dirty="0">
                        <a:solidFill>
                          <a:schemeClr val="tx1"/>
                        </a:solidFill>
                        <a:effectLst/>
                        <a:latin typeface="+mn-lt"/>
                        <a:ea typeface="Times New Roman" panose="02020603050405020304" pitchFamily="18" charset="0"/>
                        <a:cs typeface="Times New Roman"/>
                      </a:endParaRPr>
                    </a:p>
                  </a:txBody>
                  <a:tcPr marL="6350" marR="6350" marT="0" marB="0" anchor="ctr"/>
                </a:tc>
                <a:tc>
                  <a:txBody>
                    <a:bodyPr/>
                    <a:lstStyle/>
                    <a:p>
                      <a:pPr algn="ctr">
                        <a:spcBef>
                          <a:spcPts val="50"/>
                        </a:spcBef>
                        <a:spcAft>
                          <a:spcPts val="50"/>
                        </a:spcAft>
                      </a:pPr>
                      <a:r>
                        <a:rPr lang="en-AU" sz="1400" dirty="0">
                          <a:solidFill>
                            <a:srgbClr val="000000"/>
                          </a:solidFill>
                          <a:effectLst/>
                          <a:latin typeface="+mn-lt"/>
                          <a:ea typeface="Times New Roman" panose="02020603050405020304" pitchFamily="18" charset="0"/>
                          <a:cs typeface="Times New Roman"/>
                        </a:rPr>
                        <a:t> 1 (  1.2%) </a:t>
                      </a:r>
                      <a:endParaRPr lang="en-GB" sz="1400" dirty="0">
                        <a:effectLst/>
                        <a:latin typeface="+mn-lt"/>
                        <a:ea typeface="Times New Roman" panose="02020603050405020304" pitchFamily="18" charset="0"/>
                        <a:cs typeface="Times New Roman"/>
                      </a:endParaRPr>
                    </a:p>
                  </a:txBody>
                  <a:tcPr marL="6350" marR="6350" marT="0" marB="0" anchor="ctr"/>
                </a:tc>
                <a:extLst>
                  <a:ext uri="{0D108BD9-81ED-4DB2-BD59-A6C34878D82A}">
                    <a16:rowId xmlns:a16="http://schemas.microsoft.com/office/drawing/2014/main" val="674323952"/>
                  </a:ext>
                </a:extLst>
              </a:tr>
              <a:tr h="276920">
                <a:tc>
                  <a:txBody>
                    <a:bodyPr/>
                    <a:lstStyle/>
                    <a:p>
                      <a:pPr marL="0" marR="0" indent="0" algn="l" defTabSz="914400" rtl="0" eaLnBrk="1" fontAlgn="auto" latinLnBrk="0" hangingPunct="1">
                        <a:lnSpc>
                          <a:spcPts val="1400"/>
                        </a:lnSpc>
                        <a:spcBef>
                          <a:spcPts val="0"/>
                        </a:spcBef>
                        <a:spcAft>
                          <a:spcPts val="600"/>
                        </a:spcAft>
                        <a:buClrTx/>
                        <a:buSzTx/>
                        <a:buFontTx/>
                        <a:buNone/>
                        <a:tabLst/>
                        <a:defRPr/>
                      </a:pPr>
                      <a:r>
                        <a:rPr lang="en-GB" sz="1400" b="0" noProof="0" dirty="0">
                          <a:effectLst/>
                          <a:latin typeface="+mn-lt"/>
                          <a:ea typeface="Helvetica" charset="0"/>
                          <a:cs typeface="Helvetica" charset="0"/>
                        </a:rPr>
                        <a:t>   Chinese</a:t>
                      </a:r>
                    </a:p>
                  </a:txBody>
                  <a:tcPr marL="68580" marR="68580" marT="0" marB="0" anchor="ctr"/>
                </a:tc>
                <a:tc>
                  <a:txBody>
                    <a:bodyPr/>
                    <a:lstStyle/>
                    <a:p>
                      <a:pPr marL="0" marR="0" indent="0" algn="l" defTabSz="914400" rtl="0" eaLnBrk="1" fontAlgn="auto" latinLnBrk="0" hangingPunct="1">
                        <a:lnSpc>
                          <a:spcPts val="1400"/>
                        </a:lnSpc>
                        <a:spcBef>
                          <a:spcPts val="0"/>
                        </a:spcBef>
                        <a:spcAft>
                          <a:spcPts val="600"/>
                        </a:spcAft>
                        <a:buClrTx/>
                        <a:buSzTx/>
                        <a:buFontTx/>
                        <a:buNone/>
                        <a:tabLst/>
                        <a:defRPr/>
                      </a:pPr>
                      <a:r>
                        <a:rPr lang="en-GB" sz="1400" b="0" kern="1200" noProof="0" dirty="0">
                          <a:solidFill>
                            <a:schemeClr val="dk1"/>
                          </a:solidFill>
                          <a:effectLst/>
                          <a:latin typeface="+mn-lt"/>
                          <a:ea typeface="Helvetica" charset="0"/>
                          <a:cs typeface="Helvetica" charset="0"/>
                        </a:rPr>
                        <a:t>n (%)</a:t>
                      </a:r>
                      <a:endParaRPr lang="en-GB" sz="1400" b="1" noProof="0" dirty="0">
                        <a:effectLst/>
                        <a:latin typeface="+mn-lt"/>
                        <a:ea typeface="Helvetica" charset="0"/>
                        <a:cs typeface="Helvetica" charset="0"/>
                      </a:endParaRPr>
                    </a:p>
                  </a:txBody>
                  <a:tcPr marL="68580" marR="68580" marT="0" marB="0" anchor="ctr"/>
                </a:tc>
                <a:tc>
                  <a:txBody>
                    <a:bodyPr/>
                    <a:lstStyle/>
                    <a:p>
                      <a:pPr algn="ctr">
                        <a:spcBef>
                          <a:spcPts val="50"/>
                        </a:spcBef>
                        <a:spcAft>
                          <a:spcPts val="50"/>
                        </a:spcAft>
                      </a:pPr>
                      <a:r>
                        <a:rPr lang="en-AU" sz="1400" dirty="0">
                          <a:solidFill>
                            <a:schemeClr val="tx1"/>
                          </a:solidFill>
                          <a:effectLst/>
                          <a:latin typeface="+mn-lt"/>
                          <a:ea typeface="Times New Roman" panose="02020603050405020304" pitchFamily="18" charset="0"/>
                          <a:cs typeface="Times New Roman" panose="02020603050405020304" pitchFamily="18" charset="0"/>
                        </a:rPr>
                        <a:t> 1 (  2.5%) </a:t>
                      </a:r>
                      <a:endParaRPr lang="en-GB" sz="1400" dirty="0">
                        <a:solidFill>
                          <a:schemeClr val="tx1"/>
                        </a:solidFill>
                        <a:effectLst/>
                        <a:latin typeface="+mn-lt"/>
                        <a:ea typeface="Times New Roman" panose="02020603050405020304" pitchFamily="18" charset="0"/>
                        <a:cs typeface="Times New Roman" panose="02020603050405020304" pitchFamily="18" charset="0"/>
                      </a:endParaRPr>
                    </a:p>
                  </a:txBody>
                  <a:tcPr marL="6350" marR="6350" marT="0" marB="0" anchor="ctr"/>
                </a:tc>
                <a:tc>
                  <a:txBody>
                    <a:bodyPr/>
                    <a:lstStyle/>
                    <a:p>
                      <a:pPr algn="ctr">
                        <a:spcBef>
                          <a:spcPts val="50"/>
                        </a:spcBef>
                        <a:spcAft>
                          <a:spcPts val="50"/>
                        </a:spcAft>
                      </a:pPr>
                      <a:r>
                        <a:rPr lang="en-AU" sz="1400" dirty="0">
                          <a:solidFill>
                            <a:schemeClr val="tx1"/>
                          </a:solidFill>
                          <a:effectLst/>
                          <a:latin typeface="+mn-lt"/>
                          <a:ea typeface="Times New Roman" panose="02020603050405020304" pitchFamily="18" charset="0"/>
                          <a:cs typeface="Times New Roman"/>
                        </a:rPr>
                        <a:t> 0 (  0.0%) </a:t>
                      </a:r>
                      <a:endParaRPr lang="en-GB" sz="1400" dirty="0">
                        <a:solidFill>
                          <a:schemeClr val="tx1"/>
                        </a:solidFill>
                        <a:effectLst/>
                        <a:latin typeface="+mn-lt"/>
                        <a:ea typeface="Times New Roman" panose="02020603050405020304" pitchFamily="18" charset="0"/>
                        <a:cs typeface="Times New Roman"/>
                      </a:endParaRPr>
                    </a:p>
                  </a:txBody>
                  <a:tcPr marL="6350" marR="6350" marT="0" marB="0" anchor="ctr"/>
                </a:tc>
                <a:tc>
                  <a:txBody>
                    <a:bodyPr/>
                    <a:lstStyle/>
                    <a:p>
                      <a:pPr algn="ctr">
                        <a:spcBef>
                          <a:spcPts val="50"/>
                        </a:spcBef>
                        <a:spcAft>
                          <a:spcPts val="50"/>
                        </a:spcAft>
                      </a:pPr>
                      <a:r>
                        <a:rPr lang="en-AU" sz="1400" dirty="0">
                          <a:solidFill>
                            <a:srgbClr val="000000"/>
                          </a:solidFill>
                          <a:effectLst/>
                          <a:latin typeface="+mn-lt"/>
                          <a:ea typeface="Times New Roman" panose="02020603050405020304" pitchFamily="18" charset="0"/>
                          <a:cs typeface="Times New Roman"/>
                        </a:rPr>
                        <a:t> 1 (  1.2%) </a:t>
                      </a:r>
                      <a:endParaRPr lang="en-GB" sz="1400" dirty="0">
                        <a:effectLst/>
                        <a:latin typeface="+mn-lt"/>
                        <a:ea typeface="Times New Roman" panose="02020603050405020304" pitchFamily="18" charset="0"/>
                        <a:cs typeface="Times New Roman"/>
                      </a:endParaRPr>
                    </a:p>
                  </a:txBody>
                  <a:tcPr marL="6350" marR="6350" marT="0" marB="0" anchor="ctr"/>
                </a:tc>
                <a:extLst>
                  <a:ext uri="{0D108BD9-81ED-4DB2-BD59-A6C34878D82A}">
                    <a16:rowId xmlns:a16="http://schemas.microsoft.com/office/drawing/2014/main" val="491589646"/>
                  </a:ext>
                </a:extLst>
              </a:tr>
              <a:tr h="276920">
                <a:tc>
                  <a:txBody>
                    <a:bodyPr/>
                    <a:lstStyle/>
                    <a:p>
                      <a:pPr marL="0" marR="0" indent="0" algn="l" defTabSz="914400" rtl="0" eaLnBrk="1" fontAlgn="auto" latinLnBrk="0" hangingPunct="1">
                        <a:lnSpc>
                          <a:spcPts val="1400"/>
                        </a:lnSpc>
                        <a:spcBef>
                          <a:spcPts val="0"/>
                        </a:spcBef>
                        <a:spcAft>
                          <a:spcPts val="600"/>
                        </a:spcAft>
                        <a:buClrTx/>
                        <a:buSzTx/>
                        <a:buFontTx/>
                        <a:buNone/>
                        <a:tabLst/>
                        <a:defRPr/>
                      </a:pPr>
                      <a:r>
                        <a:rPr lang="en-GB" sz="1400" b="0" noProof="0" dirty="0">
                          <a:effectLst/>
                          <a:latin typeface="+mn-lt"/>
                          <a:ea typeface="Helvetica" charset="0"/>
                          <a:cs typeface="Helvetica" charset="0"/>
                        </a:rPr>
                        <a:t>   Japanese</a:t>
                      </a:r>
                    </a:p>
                  </a:txBody>
                  <a:tcPr marL="68580" marR="68580" marT="0" marB="0" anchor="ctr"/>
                </a:tc>
                <a:tc>
                  <a:txBody>
                    <a:bodyPr/>
                    <a:lstStyle/>
                    <a:p>
                      <a:pPr marL="0" marR="0" indent="0" algn="l" defTabSz="914400" rtl="0" eaLnBrk="1" fontAlgn="auto" latinLnBrk="0" hangingPunct="1">
                        <a:lnSpc>
                          <a:spcPts val="1400"/>
                        </a:lnSpc>
                        <a:spcBef>
                          <a:spcPts val="0"/>
                        </a:spcBef>
                        <a:spcAft>
                          <a:spcPts val="600"/>
                        </a:spcAft>
                        <a:buClrTx/>
                        <a:buSzTx/>
                        <a:buFontTx/>
                        <a:buNone/>
                        <a:tabLst/>
                        <a:defRPr/>
                      </a:pPr>
                      <a:r>
                        <a:rPr lang="en-GB" sz="1400" b="0" kern="1200" noProof="0" dirty="0">
                          <a:solidFill>
                            <a:schemeClr val="dk1"/>
                          </a:solidFill>
                          <a:effectLst/>
                          <a:latin typeface="+mn-lt"/>
                          <a:ea typeface="Helvetica" charset="0"/>
                          <a:cs typeface="Helvetica" charset="0"/>
                        </a:rPr>
                        <a:t>n (%)</a:t>
                      </a:r>
                      <a:endParaRPr lang="en-GB" sz="1400" b="1" noProof="0" dirty="0">
                        <a:effectLst/>
                        <a:latin typeface="+mn-lt"/>
                        <a:ea typeface="Helvetica" charset="0"/>
                        <a:cs typeface="Helvetica" charset="0"/>
                      </a:endParaRPr>
                    </a:p>
                  </a:txBody>
                  <a:tcPr marL="68580" marR="68580" marT="0" marB="0" anchor="ctr"/>
                </a:tc>
                <a:tc>
                  <a:txBody>
                    <a:bodyPr/>
                    <a:lstStyle/>
                    <a:p>
                      <a:pPr algn="ctr">
                        <a:spcBef>
                          <a:spcPts val="50"/>
                        </a:spcBef>
                        <a:spcAft>
                          <a:spcPts val="50"/>
                        </a:spcAft>
                      </a:pPr>
                      <a:r>
                        <a:rPr lang="en-AU" sz="1400" dirty="0">
                          <a:solidFill>
                            <a:schemeClr val="tx1"/>
                          </a:solidFill>
                          <a:effectLst/>
                          <a:latin typeface="+mn-lt"/>
                          <a:ea typeface="Times New Roman" panose="02020603050405020304" pitchFamily="18" charset="0"/>
                          <a:cs typeface="Times New Roman" panose="02020603050405020304" pitchFamily="18" charset="0"/>
                        </a:rPr>
                        <a:t> 1 (  2.5%) </a:t>
                      </a:r>
                      <a:endParaRPr lang="en-GB" sz="1400" dirty="0">
                        <a:solidFill>
                          <a:schemeClr val="tx1"/>
                        </a:solidFill>
                        <a:effectLst/>
                        <a:latin typeface="+mn-lt"/>
                        <a:ea typeface="Times New Roman" panose="02020603050405020304" pitchFamily="18" charset="0"/>
                        <a:cs typeface="Times New Roman" panose="02020603050405020304" pitchFamily="18" charset="0"/>
                      </a:endParaRPr>
                    </a:p>
                  </a:txBody>
                  <a:tcPr marL="6350" marR="6350" marT="0" marB="0" anchor="ctr"/>
                </a:tc>
                <a:tc>
                  <a:txBody>
                    <a:bodyPr/>
                    <a:lstStyle/>
                    <a:p>
                      <a:pPr algn="ctr">
                        <a:spcBef>
                          <a:spcPts val="50"/>
                        </a:spcBef>
                        <a:spcAft>
                          <a:spcPts val="50"/>
                        </a:spcAft>
                      </a:pPr>
                      <a:r>
                        <a:rPr lang="en-AU" sz="1400" dirty="0">
                          <a:solidFill>
                            <a:schemeClr val="tx1"/>
                          </a:solidFill>
                          <a:effectLst/>
                          <a:latin typeface="+mn-lt"/>
                          <a:ea typeface="Times New Roman" panose="02020603050405020304" pitchFamily="18" charset="0"/>
                          <a:cs typeface="Times New Roman"/>
                        </a:rPr>
                        <a:t> 0 (  0.0%) </a:t>
                      </a:r>
                      <a:endParaRPr lang="en-GB" sz="1400" dirty="0">
                        <a:solidFill>
                          <a:schemeClr val="tx1"/>
                        </a:solidFill>
                        <a:effectLst/>
                        <a:latin typeface="+mn-lt"/>
                        <a:ea typeface="Times New Roman" panose="02020603050405020304" pitchFamily="18" charset="0"/>
                        <a:cs typeface="Times New Roman"/>
                      </a:endParaRPr>
                    </a:p>
                  </a:txBody>
                  <a:tcPr marL="6350" marR="6350" marT="0" marB="0" anchor="ctr"/>
                </a:tc>
                <a:tc>
                  <a:txBody>
                    <a:bodyPr/>
                    <a:lstStyle/>
                    <a:p>
                      <a:pPr algn="ctr">
                        <a:spcBef>
                          <a:spcPts val="50"/>
                        </a:spcBef>
                        <a:spcAft>
                          <a:spcPts val="50"/>
                        </a:spcAft>
                      </a:pPr>
                      <a:r>
                        <a:rPr lang="en-AU" sz="1400" dirty="0">
                          <a:solidFill>
                            <a:srgbClr val="000000"/>
                          </a:solidFill>
                          <a:effectLst/>
                          <a:latin typeface="+mn-lt"/>
                          <a:ea typeface="Times New Roman" panose="02020603050405020304" pitchFamily="18" charset="0"/>
                          <a:cs typeface="Times New Roman"/>
                        </a:rPr>
                        <a:t> 1 (  1.2%) </a:t>
                      </a:r>
                      <a:endParaRPr lang="en-GB" sz="1400" dirty="0">
                        <a:effectLst/>
                        <a:latin typeface="+mn-lt"/>
                        <a:ea typeface="Times New Roman" panose="02020603050405020304" pitchFamily="18" charset="0"/>
                        <a:cs typeface="Times New Roman"/>
                      </a:endParaRPr>
                    </a:p>
                  </a:txBody>
                  <a:tcPr marL="6350" marR="6350" marT="0" marB="0" anchor="ctr"/>
                </a:tc>
                <a:extLst>
                  <a:ext uri="{0D108BD9-81ED-4DB2-BD59-A6C34878D82A}">
                    <a16:rowId xmlns:a16="http://schemas.microsoft.com/office/drawing/2014/main" val="2148629142"/>
                  </a:ext>
                </a:extLst>
              </a:tr>
              <a:tr h="276920">
                <a:tc>
                  <a:txBody>
                    <a:bodyPr/>
                    <a:lstStyle/>
                    <a:p>
                      <a:pPr marL="0" marR="0" indent="0" algn="l" defTabSz="914400" rtl="0" eaLnBrk="1" fontAlgn="auto" latinLnBrk="0" hangingPunct="1">
                        <a:lnSpc>
                          <a:spcPts val="1400"/>
                        </a:lnSpc>
                        <a:spcBef>
                          <a:spcPts val="0"/>
                        </a:spcBef>
                        <a:spcAft>
                          <a:spcPts val="600"/>
                        </a:spcAft>
                        <a:buClrTx/>
                        <a:buSzTx/>
                        <a:buFontTx/>
                        <a:buNone/>
                        <a:tabLst/>
                        <a:defRPr/>
                      </a:pPr>
                      <a:r>
                        <a:rPr lang="en-GB" sz="1400" b="0" noProof="0" dirty="0">
                          <a:effectLst/>
                          <a:latin typeface="+mn-lt"/>
                          <a:ea typeface="Helvetica" charset="0"/>
                          <a:cs typeface="Helvetica" charset="0"/>
                        </a:rPr>
                        <a:t>   Aboriginal Australian</a:t>
                      </a:r>
                    </a:p>
                  </a:txBody>
                  <a:tcPr marL="68580" marR="68580" marT="0" marB="0" anchor="ct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marL="0" marR="0" indent="0" algn="l" defTabSz="914400" rtl="0" eaLnBrk="1" fontAlgn="auto" latinLnBrk="0" hangingPunct="1">
                        <a:lnSpc>
                          <a:spcPts val="1400"/>
                        </a:lnSpc>
                        <a:spcBef>
                          <a:spcPts val="0"/>
                        </a:spcBef>
                        <a:spcAft>
                          <a:spcPts val="600"/>
                        </a:spcAft>
                        <a:buClrTx/>
                        <a:buSzTx/>
                        <a:buFontTx/>
                        <a:buNone/>
                        <a:tabLst/>
                        <a:defRPr/>
                      </a:pPr>
                      <a:r>
                        <a:rPr lang="en-GB" sz="1400" b="0" kern="1200" noProof="0" dirty="0">
                          <a:solidFill>
                            <a:schemeClr val="dk1"/>
                          </a:solidFill>
                          <a:effectLst/>
                          <a:latin typeface="+mn-lt"/>
                          <a:ea typeface="Helvetica" charset="0"/>
                          <a:cs typeface="Helvetica" charset="0"/>
                        </a:rPr>
                        <a:t>n (%)</a:t>
                      </a:r>
                      <a:endParaRPr lang="en-GB" sz="1400" b="0" noProof="0" dirty="0">
                        <a:effectLst/>
                        <a:latin typeface="+mn-lt"/>
                        <a:ea typeface="Helvetica" charset="0"/>
                        <a:cs typeface="Helvetica" charset="0"/>
                      </a:endParaRPr>
                    </a:p>
                  </a:txBody>
                  <a:tcPr marL="68580" marR="68580" marT="0" marB="0" anchor="ctr"/>
                </a:tc>
                <a:tc>
                  <a:txBody>
                    <a:bodyPr/>
                    <a:lstStyle/>
                    <a:p>
                      <a:pPr algn="ctr">
                        <a:spcBef>
                          <a:spcPts val="50"/>
                        </a:spcBef>
                        <a:spcAft>
                          <a:spcPts val="50"/>
                        </a:spcAft>
                      </a:pPr>
                      <a:r>
                        <a:rPr lang="en-AU" sz="1400" dirty="0">
                          <a:solidFill>
                            <a:schemeClr val="tx1"/>
                          </a:solidFill>
                          <a:effectLst/>
                          <a:latin typeface="+mn-lt"/>
                          <a:ea typeface="Times New Roman" panose="02020603050405020304" pitchFamily="18" charset="0"/>
                          <a:cs typeface="Times New Roman"/>
                        </a:rPr>
                        <a:t> 0 (  0.0%) </a:t>
                      </a:r>
                      <a:endParaRPr lang="en-GB" sz="1400" dirty="0">
                        <a:solidFill>
                          <a:schemeClr val="tx1"/>
                        </a:solidFill>
                        <a:effectLst/>
                        <a:latin typeface="+mn-lt"/>
                        <a:ea typeface="Times New Roman" panose="02020603050405020304" pitchFamily="18" charset="0"/>
                        <a:cs typeface="Times New Roman"/>
                      </a:endParaRPr>
                    </a:p>
                  </a:txBody>
                  <a:tcPr marL="6350" marR="6350" marT="0" marB="0" anchor="ctr"/>
                </a:tc>
                <a:tc>
                  <a:txBody>
                    <a:bodyPr/>
                    <a:lstStyle/>
                    <a:p>
                      <a:pPr algn="ctr">
                        <a:spcBef>
                          <a:spcPts val="50"/>
                        </a:spcBef>
                        <a:spcAft>
                          <a:spcPts val="50"/>
                        </a:spcAft>
                      </a:pPr>
                      <a:r>
                        <a:rPr lang="en-AU" sz="1400" dirty="0">
                          <a:solidFill>
                            <a:schemeClr val="tx1"/>
                          </a:solidFill>
                          <a:effectLst/>
                          <a:latin typeface="+mn-lt"/>
                          <a:ea typeface="Times New Roman" panose="02020603050405020304" pitchFamily="18" charset="0"/>
                          <a:cs typeface="Times New Roman" panose="02020603050405020304" pitchFamily="18" charset="0"/>
                        </a:rPr>
                        <a:t> 3 (  7.3%) </a:t>
                      </a:r>
                      <a:endParaRPr lang="en-GB" sz="1400" dirty="0">
                        <a:solidFill>
                          <a:schemeClr val="tx1"/>
                        </a:solidFill>
                        <a:effectLst/>
                        <a:latin typeface="+mn-lt"/>
                        <a:ea typeface="Times New Roman" panose="02020603050405020304" pitchFamily="18" charset="0"/>
                        <a:cs typeface="Times New Roman" panose="02020603050405020304" pitchFamily="18" charset="0"/>
                      </a:endParaRPr>
                    </a:p>
                  </a:txBody>
                  <a:tcPr marL="6350" marR="6350" marT="0" marB="0" anchor="ctr"/>
                </a:tc>
                <a:tc>
                  <a:txBody>
                    <a:bodyPr/>
                    <a:lstStyle/>
                    <a:p>
                      <a:pPr algn="ctr">
                        <a:spcBef>
                          <a:spcPts val="50"/>
                        </a:spcBef>
                        <a:spcAft>
                          <a:spcPts val="50"/>
                        </a:spcAft>
                      </a:pPr>
                      <a:r>
                        <a:rPr lang="en-AU" sz="1400" dirty="0">
                          <a:solidFill>
                            <a:srgbClr val="000000"/>
                          </a:solidFill>
                          <a:effectLst/>
                          <a:latin typeface="+mn-lt"/>
                          <a:ea typeface="Times New Roman" panose="02020603050405020304" pitchFamily="18" charset="0"/>
                          <a:cs typeface="Times New Roman"/>
                        </a:rPr>
                        <a:t> 3 (  3.7%) </a:t>
                      </a:r>
                      <a:endParaRPr lang="en-GB" sz="1400" dirty="0">
                        <a:effectLst/>
                        <a:latin typeface="+mn-lt"/>
                        <a:ea typeface="Times New Roman" panose="02020603050405020304" pitchFamily="18" charset="0"/>
                        <a:cs typeface="Times New Roman"/>
                      </a:endParaRPr>
                    </a:p>
                  </a:txBody>
                  <a:tcPr marL="6350" marR="6350" marT="0" marB="0" anchor="ctr"/>
                </a:tc>
                <a:extLst>
                  <a:ext uri="{0D108BD9-81ED-4DB2-BD59-A6C34878D82A}">
                    <a16:rowId xmlns:a16="http://schemas.microsoft.com/office/drawing/2014/main" val="1248357488"/>
                  </a:ext>
                </a:extLst>
              </a:tr>
              <a:tr h="276920">
                <a:tc>
                  <a:txBody>
                    <a:bodyPr/>
                    <a:lstStyle/>
                    <a:p>
                      <a:pPr marL="0" marR="0" indent="0" algn="l" defTabSz="914400" rtl="0" eaLnBrk="1" fontAlgn="auto" latinLnBrk="0" hangingPunct="1">
                        <a:lnSpc>
                          <a:spcPts val="1400"/>
                        </a:lnSpc>
                        <a:spcBef>
                          <a:spcPts val="0"/>
                        </a:spcBef>
                        <a:spcAft>
                          <a:spcPts val="600"/>
                        </a:spcAft>
                        <a:buClrTx/>
                        <a:buSzTx/>
                        <a:buFontTx/>
                        <a:buNone/>
                        <a:tabLst/>
                        <a:defRPr/>
                      </a:pPr>
                      <a:r>
                        <a:rPr lang="en-GB" sz="1400" b="0" noProof="0" dirty="0">
                          <a:effectLst/>
                          <a:latin typeface="+mn-lt"/>
                          <a:ea typeface="Helvetica" charset="0"/>
                          <a:cs typeface="Helvetica" charset="0"/>
                        </a:rPr>
                        <a:t>   Other</a:t>
                      </a:r>
                    </a:p>
                  </a:txBody>
                  <a:tcPr marL="68580" marR="68580" marT="0" marB="0" anchor="ctr"/>
                </a:tc>
                <a:tc>
                  <a:txBody>
                    <a:bodyPr/>
                    <a:lstStyle/>
                    <a:p>
                      <a:pPr marL="0" marR="0" indent="0" algn="l" defTabSz="914400" rtl="0" eaLnBrk="1" fontAlgn="auto" latinLnBrk="0" hangingPunct="1">
                        <a:lnSpc>
                          <a:spcPts val="1400"/>
                        </a:lnSpc>
                        <a:spcBef>
                          <a:spcPts val="0"/>
                        </a:spcBef>
                        <a:spcAft>
                          <a:spcPts val="600"/>
                        </a:spcAft>
                        <a:buClrTx/>
                        <a:buSzTx/>
                        <a:buFontTx/>
                        <a:buNone/>
                        <a:tabLst/>
                        <a:defRPr/>
                      </a:pPr>
                      <a:r>
                        <a:rPr lang="en-GB" sz="1400" b="0" kern="1200" noProof="0" dirty="0">
                          <a:solidFill>
                            <a:schemeClr val="dk1"/>
                          </a:solidFill>
                          <a:effectLst/>
                          <a:latin typeface="+mn-lt"/>
                          <a:ea typeface="Helvetica" charset="0"/>
                          <a:cs typeface="Helvetica" charset="0"/>
                        </a:rPr>
                        <a:t>n (%)</a:t>
                      </a:r>
                      <a:endParaRPr lang="en-GB" sz="1400" b="0" noProof="0" dirty="0">
                        <a:effectLst/>
                        <a:latin typeface="+mn-lt"/>
                        <a:ea typeface="Helvetica" charset="0"/>
                        <a:cs typeface="Helvetica" charset="0"/>
                      </a:endParaRPr>
                    </a:p>
                  </a:txBody>
                  <a:tcPr marL="68580" marR="68580" marT="0" marB="0" anchor="ctr"/>
                </a:tc>
                <a:tc>
                  <a:txBody>
                    <a:bodyPr/>
                    <a:lstStyle/>
                    <a:p>
                      <a:pPr algn="ctr">
                        <a:spcBef>
                          <a:spcPts val="50"/>
                        </a:spcBef>
                        <a:spcAft>
                          <a:spcPts val="50"/>
                        </a:spcAft>
                      </a:pPr>
                      <a:r>
                        <a:rPr lang="en-AU" sz="1400" dirty="0">
                          <a:solidFill>
                            <a:schemeClr val="tx1"/>
                          </a:solidFill>
                          <a:effectLst/>
                          <a:latin typeface="+mn-lt"/>
                          <a:ea typeface="Times New Roman" panose="02020603050405020304" pitchFamily="18" charset="0"/>
                          <a:cs typeface="Times New Roman"/>
                        </a:rPr>
                        <a:t> 0 (  0.0%) </a:t>
                      </a:r>
                      <a:endParaRPr lang="en-GB" sz="1400" dirty="0">
                        <a:solidFill>
                          <a:schemeClr val="tx1"/>
                        </a:solidFill>
                        <a:effectLst/>
                        <a:latin typeface="+mn-lt"/>
                        <a:ea typeface="Times New Roman" panose="02020603050405020304" pitchFamily="18" charset="0"/>
                        <a:cs typeface="Times New Roman"/>
                      </a:endParaRPr>
                    </a:p>
                  </a:txBody>
                  <a:tcPr marL="6350" marR="6350" marT="0" marB="0" anchor="ctr"/>
                </a:tc>
                <a:tc>
                  <a:txBody>
                    <a:bodyPr/>
                    <a:lstStyle/>
                    <a:p>
                      <a:pPr algn="ctr">
                        <a:spcBef>
                          <a:spcPts val="50"/>
                        </a:spcBef>
                        <a:spcAft>
                          <a:spcPts val="50"/>
                        </a:spcAft>
                      </a:pPr>
                      <a:r>
                        <a:rPr lang="en-AU" sz="1400" dirty="0">
                          <a:solidFill>
                            <a:schemeClr val="tx1"/>
                          </a:solidFill>
                          <a:effectLst/>
                          <a:latin typeface="+mn-lt"/>
                          <a:ea typeface="Times New Roman" panose="02020603050405020304" pitchFamily="18" charset="0"/>
                          <a:cs typeface="Times New Roman" panose="02020603050405020304" pitchFamily="18" charset="0"/>
                        </a:rPr>
                        <a:t> 1 (  2.4%) </a:t>
                      </a:r>
                      <a:endParaRPr lang="en-GB" sz="1400" dirty="0">
                        <a:solidFill>
                          <a:schemeClr val="tx1"/>
                        </a:solidFill>
                        <a:effectLst/>
                        <a:latin typeface="+mn-lt"/>
                        <a:ea typeface="Times New Roman" panose="02020603050405020304" pitchFamily="18" charset="0"/>
                        <a:cs typeface="Times New Roman" panose="02020603050405020304" pitchFamily="18" charset="0"/>
                      </a:endParaRPr>
                    </a:p>
                  </a:txBody>
                  <a:tcPr marL="6350" marR="6350" marT="0" marB="0" anchor="ctr"/>
                </a:tc>
                <a:tc>
                  <a:txBody>
                    <a:bodyPr/>
                    <a:lstStyle/>
                    <a:p>
                      <a:pPr algn="ctr">
                        <a:spcBef>
                          <a:spcPts val="50"/>
                        </a:spcBef>
                        <a:spcAft>
                          <a:spcPts val="50"/>
                        </a:spcAft>
                      </a:pPr>
                      <a:r>
                        <a:rPr lang="en-AU" sz="1400" dirty="0">
                          <a:solidFill>
                            <a:srgbClr val="000000"/>
                          </a:solidFill>
                          <a:effectLst/>
                          <a:latin typeface="+mn-lt"/>
                          <a:ea typeface="Times New Roman" panose="02020603050405020304" pitchFamily="18" charset="0"/>
                          <a:cs typeface="Times New Roman" panose="02020603050405020304" pitchFamily="18" charset="0"/>
                        </a:rPr>
                        <a:t> 1 (  1.2%) </a:t>
                      </a:r>
                      <a:endParaRPr lang="en-GB" sz="1400" dirty="0">
                        <a:effectLst/>
                        <a:latin typeface="+mn-lt"/>
                        <a:ea typeface="Times New Roman" panose="02020603050405020304" pitchFamily="18" charset="0"/>
                        <a:cs typeface="Times New Roman" panose="02020603050405020304" pitchFamily="18" charset="0"/>
                      </a:endParaRPr>
                    </a:p>
                  </a:txBody>
                  <a:tcPr marL="6350" marR="6350" marT="0" marB="0" anchor="ctr"/>
                </a:tc>
                <a:extLst>
                  <a:ext uri="{0D108BD9-81ED-4DB2-BD59-A6C34878D82A}">
                    <a16:rowId xmlns:a16="http://schemas.microsoft.com/office/drawing/2014/main" val="3473335894"/>
                  </a:ext>
                </a:extLst>
              </a:tr>
            </a:tbl>
          </a:graphicData>
        </a:graphic>
      </p:graphicFrame>
      <p:sp>
        <p:nvSpPr>
          <p:cNvPr id="8" name="TextBox 7">
            <a:extLst>
              <a:ext uri="{FF2B5EF4-FFF2-40B4-BE49-F238E27FC236}">
                <a16:creationId xmlns:a16="http://schemas.microsoft.com/office/drawing/2014/main" id="{CA878FA4-EFC4-065F-8E2E-169D923D3087}"/>
              </a:ext>
            </a:extLst>
          </p:cNvPr>
          <p:cNvSpPr txBox="1"/>
          <p:nvPr/>
        </p:nvSpPr>
        <p:spPr>
          <a:xfrm>
            <a:off x="8903369" y="1904857"/>
            <a:ext cx="2959768" cy="3457357"/>
          </a:xfrm>
          <a:prstGeom prst="rect">
            <a:avLst/>
          </a:prstGeom>
          <a:noFill/>
        </p:spPr>
        <p:txBody>
          <a:bodyPr wrap="square">
            <a:spAutoFit/>
          </a:bodyPr>
          <a:lstStyle/>
          <a:p>
            <a:pPr marL="228600" indent="-228600">
              <a:spcBef>
                <a:spcPts val="500"/>
              </a:spcBef>
              <a:spcAft>
                <a:spcPts val="600"/>
              </a:spcAft>
              <a:buBlip>
                <a:blip r:embed="rId3"/>
              </a:buBlip>
              <a:defRPr/>
            </a:pPr>
            <a:r>
              <a:rPr lang="en-US" sz="1400" dirty="0">
                <a:solidFill>
                  <a:schemeClr val="bg2"/>
                </a:solidFill>
                <a:ea typeface="+mn-lt"/>
                <a:cs typeface="+mn-lt"/>
              </a:rPr>
              <a:t>Age, Height and BMI were well-balanced between treatment groups</a:t>
            </a:r>
          </a:p>
          <a:p>
            <a:pPr marL="228600" indent="-228600">
              <a:spcBef>
                <a:spcPts val="500"/>
              </a:spcBef>
              <a:spcAft>
                <a:spcPts val="600"/>
              </a:spcAft>
              <a:buBlip>
                <a:blip r:embed="rId3"/>
              </a:buBlip>
              <a:defRPr/>
            </a:pPr>
            <a:r>
              <a:rPr lang="en-US" sz="1400" dirty="0">
                <a:solidFill>
                  <a:schemeClr val="bg2"/>
                </a:solidFill>
                <a:ea typeface="+mn-lt"/>
                <a:cs typeface="+mn-lt"/>
              </a:rPr>
              <a:t>A slight imbalance was observed between arms with respect to sex:</a:t>
            </a:r>
          </a:p>
          <a:p>
            <a:pPr marL="628650" lvl="1" indent="-228600">
              <a:spcBef>
                <a:spcPts val="500"/>
              </a:spcBef>
              <a:spcAft>
                <a:spcPts val="600"/>
              </a:spcAft>
              <a:buBlip>
                <a:blip r:embed="rId3"/>
              </a:buBlip>
              <a:defRPr/>
            </a:pPr>
            <a:r>
              <a:rPr lang="en-US" sz="1400" dirty="0">
                <a:solidFill>
                  <a:schemeClr val="bg2"/>
                </a:solidFill>
                <a:ea typeface="+mn-lt"/>
                <a:cs typeface="+mn-lt"/>
              </a:rPr>
              <a:t>The CER-001 arm contained more males (25%) than the placebo arm (14.6%)</a:t>
            </a:r>
          </a:p>
          <a:p>
            <a:pPr marL="228600" indent="-228600">
              <a:spcBef>
                <a:spcPts val="500"/>
              </a:spcBef>
              <a:spcAft>
                <a:spcPts val="600"/>
              </a:spcAft>
              <a:buBlip>
                <a:blip r:embed="rId3"/>
              </a:buBlip>
              <a:defRPr/>
            </a:pPr>
            <a:r>
              <a:rPr lang="en-US" sz="1400" dirty="0">
                <a:solidFill>
                  <a:schemeClr val="bg2"/>
                </a:solidFill>
                <a:ea typeface="+mn-lt"/>
                <a:cs typeface="+mn-lt"/>
              </a:rPr>
              <a:t>There was also a slight imbalance in weight between arms, probably a consequence of the slight sex imbalance</a:t>
            </a:r>
          </a:p>
          <a:p>
            <a:pPr marL="628650" lvl="1" indent="-228600">
              <a:spcBef>
                <a:spcPts val="500"/>
              </a:spcBef>
              <a:spcAft>
                <a:spcPts val="600"/>
              </a:spcAft>
              <a:buBlip>
                <a:blip r:embed="rId3"/>
              </a:buBlip>
              <a:defRPr/>
            </a:pPr>
            <a:r>
              <a:rPr lang="en-US" sz="1400" dirty="0">
                <a:solidFill>
                  <a:schemeClr val="bg2"/>
                </a:solidFill>
                <a:ea typeface="+mn-lt"/>
                <a:cs typeface="+mn-lt"/>
              </a:rPr>
              <a:t>BMI was balanced however</a:t>
            </a:r>
          </a:p>
        </p:txBody>
      </p:sp>
    </p:spTree>
    <p:extLst>
      <p:ext uri="{BB962C8B-B14F-4D97-AF65-F5344CB8AC3E}">
        <p14:creationId xmlns:p14="http://schemas.microsoft.com/office/powerpoint/2010/main" val="412425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7461F9A5-7680-FD80-E11C-D3BAD27DB159}"/>
              </a:ext>
            </a:extLst>
          </p:cNvPr>
          <p:cNvSpPr>
            <a:spLocks noGrp="1"/>
          </p:cNvSpPr>
          <p:nvPr>
            <p:ph type="title"/>
          </p:nvPr>
        </p:nvSpPr>
        <p:spPr>
          <a:xfrm>
            <a:off x="601342" y="266701"/>
            <a:ext cx="11003282" cy="810661"/>
          </a:xfrm>
        </p:spPr>
        <p:txBody>
          <a:bodyPr/>
          <a:lstStyle/>
          <a:p>
            <a:r>
              <a:rPr lang="en-US" dirty="0">
                <a:solidFill>
                  <a:schemeClr val="bg2"/>
                </a:solidFill>
              </a:rPr>
              <a:t>RESULTS</a:t>
            </a:r>
            <a:br>
              <a:rPr lang="en-US" dirty="0"/>
            </a:br>
            <a:r>
              <a:rPr lang="en-US" sz="2000" dirty="0"/>
              <a:t>Efficacy Analysis: Efficacy Signal at Month 2 (EES) and in the Per Protocol Set (EEITS; Month 2 and </a:t>
            </a:r>
            <a:br>
              <a:rPr lang="en-US" sz="2000" dirty="0"/>
            </a:br>
            <a:r>
              <a:rPr lang="en-US" sz="2000" dirty="0"/>
              <a:t>Month 3), small participant numbers limit the ability to draw conclusions</a:t>
            </a:r>
            <a:endParaRPr lang="en-US" dirty="0"/>
          </a:p>
        </p:txBody>
      </p:sp>
      <p:sp>
        <p:nvSpPr>
          <p:cNvPr id="14" name="Content Placeholder 2">
            <a:extLst>
              <a:ext uri="{FF2B5EF4-FFF2-40B4-BE49-F238E27FC236}">
                <a16:creationId xmlns:a16="http://schemas.microsoft.com/office/drawing/2014/main" id="{DD3B32BB-474D-F31E-2669-744220E70C7E}"/>
              </a:ext>
            </a:extLst>
          </p:cNvPr>
          <p:cNvSpPr txBox="1">
            <a:spLocks/>
          </p:cNvSpPr>
          <p:nvPr/>
        </p:nvSpPr>
        <p:spPr>
          <a:xfrm>
            <a:off x="510095" y="4267693"/>
            <a:ext cx="7685401" cy="688854"/>
          </a:xfrm>
          <a:prstGeom prst="rect">
            <a:avLst/>
          </a:prstGeom>
          <a:ln w="6350">
            <a:noFill/>
          </a:ln>
        </p:spPr>
        <p:txBody>
          <a:bodyPr vert="horz" lIns="91440" tIns="45720" rIns="91440" bIns="45720" rtlCol="0" anchor="t">
            <a:noAutofit/>
          </a:bodyPr>
          <a:lstStyle>
            <a:defPPr>
              <a:defRPr lang="en-US"/>
            </a:defPPr>
            <a:lvl1pPr marL="342900" marR="0" lvl="0" indent="-342900" fontAlgn="auto">
              <a:lnSpc>
                <a:spcPct val="100000"/>
              </a:lnSpc>
              <a:spcBef>
                <a:spcPct val="20000"/>
              </a:spcBef>
              <a:spcAft>
                <a:spcPts val="0"/>
              </a:spcAft>
              <a:buClrTx/>
              <a:buSzTx/>
              <a:buFont typeface="Arial" pitchFamily="34" charset="0"/>
              <a:buBlip>
                <a:blip r:embed="rId3"/>
              </a:buBlip>
              <a:tabLst/>
              <a:defRPr sz="1400">
                <a:solidFill>
                  <a:srgbClr val="262626">
                    <a:lumMod val="75000"/>
                    <a:lumOff val="25000"/>
                  </a:srgbClr>
                </a:solidFill>
                <a:latin typeface="Calibri"/>
              </a:defRPr>
            </a:lvl1pPr>
            <a:lvl2pPr marL="742950" indent="-285750">
              <a:spcBef>
                <a:spcPct val="20000"/>
              </a:spcBef>
              <a:buFont typeface="Arial" pitchFamily="34" charset="0"/>
              <a:buChar char="–"/>
              <a:defRPr sz="1400">
                <a:solidFill>
                  <a:schemeClr val="tx1">
                    <a:lumMod val="75000"/>
                    <a:lumOff val="25000"/>
                  </a:schemeClr>
                </a:solidFill>
              </a:defRPr>
            </a:lvl2pPr>
            <a:lvl3pPr marL="1143000" indent="-228600">
              <a:spcBef>
                <a:spcPct val="20000"/>
              </a:spcBef>
              <a:buFont typeface="Arial" pitchFamily="34" charset="0"/>
              <a:buChar char="•"/>
              <a:defRPr sz="1400">
                <a:solidFill>
                  <a:schemeClr val="tx1">
                    <a:lumMod val="75000"/>
                    <a:lumOff val="25000"/>
                  </a:schemeClr>
                </a:solidFill>
              </a:defRPr>
            </a:lvl3pPr>
            <a:lvl4pPr marL="1600200" indent="-228600">
              <a:spcBef>
                <a:spcPct val="20000"/>
              </a:spcBef>
              <a:buFont typeface="Arial" pitchFamily="34" charset="0"/>
              <a:buChar char="–"/>
              <a:defRPr sz="1400">
                <a:solidFill>
                  <a:schemeClr val="tx1">
                    <a:lumMod val="75000"/>
                    <a:lumOff val="25000"/>
                  </a:schemeClr>
                </a:solidFill>
              </a:defRPr>
            </a:lvl4pPr>
            <a:lvl5pPr marL="2057400" indent="-228600">
              <a:spcBef>
                <a:spcPct val="20000"/>
              </a:spcBef>
              <a:buFont typeface="Arial" pitchFamily="34" charset="0"/>
              <a:buChar char="»"/>
              <a:defRPr sz="1400">
                <a:solidFill>
                  <a:schemeClr val="tx1">
                    <a:lumMod val="75000"/>
                    <a:lumOff val="25000"/>
                  </a:schemeClr>
                </a:solidFill>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marR="0" lvl="0" indent="0" algn="l" defTabSz="914400" rtl="0" eaLnBrk="1" fontAlgn="auto" latinLnBrk="0" hangingPunct="1">
              <a:lnSpc>
                <a:spcPct val="100000"/>
              </a:lnSpc>
              <a:spcBef>
                <a:spcPct val="20000"/>
              </a:spcBef>
              <a:spcAft>
                <a:spcPts val="0"/>
              </a:spcAft>
              <a:buClrTx/>
              <a:buSzTx/>
              <a:buNone/>
              <a:tabLst/>
              <a:defRPr/>
            </a:pPr>
            <a:endParaRPr kumimoji="0" lang="en-US" sz="1400" b="0" i="0" u="none" strike="noStrike" kern="1200" cap="none" spc="0" normalizeH="0" baseline="0" noProof="0">
              <a:ln>
                <a:noFill/>
              </a:ln>
              <a:solidFill>
                <a:srgbClr val="757070"/>
              </a:solidFill>
              <a:effectLst/>
              <a:uLnTx/>
              <a:uFillTx/>
              <a:latin typeface="Calibri"/>
              <a:ea typeface="+mn-ea"/>
              <a:cs typeface="+mn-cs"/>
            </a:endParaRPr>
          </a:p>
        </p:txBody>
      </p:sp>
      <p:sp>
        <p:nvSpPr>
          <p:cNvPr id="26" name="Rectangle 25">
            <a:extLst>
              <a:ext uri="{FF2B5EF4-FFF2-40B4-BE49-F238E27FC236}">
                <a16:creationId xmlns:a16="http://schemas.microsoft.com/office/drawing/2014/main" id="{A4C6B3AC-16A7-5D03-40E6-01707C64C567}"/>
              </a:ext>
            </a:extLst>
          </p:cNvPr>
          <p:cNvSpPr/>
          <p:nvPr/>
        </p:nvSpPr>
        <p:spPr>
          <a:xfrm>
            <a:off x="592917" y="1509635"/>
            <a:ext cx="11003240" cy="360583"/>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Statistical Analysis of the Change from Baseline in Migraine Headache Days (MHDs ± SE) Over Time</a:t>
            </a:r>
          </a:p>
        </p:txBody>
      </p:sp>
      <p:pic>
        <p:nvPicPr>
          <p:cNvPr id="27" name="Picture 26">
            <a:extLst>
              <a:ext uri="{FF2B5EF4-FFF2-40B4-BE49-F238E27FC236}">
                <a16:creationId xmlns:a16="http://schemas.microsoft.com/office/drawing/2014/main" id="{B28D8CF0-10E9-BC2A-E6EC-BDF9C44DDFDA}"/>
              </a:ext>
            </a:extLst>
          </p:cNvPr>
          <p:cNvPicPr>
            <a:picLocks noChangeAspect="1"/>
          </p:cNvPicPr>
          <p:nvPr/>
        </p:nvPicPr>
        <p:blipFill rotWithShape="1">
          <a:blip r:embed="rId4"/>
          <a:srcRect l="3531" t="10470" r="1076" b="4391"/>
          <a:stretch/>
        </p:blipFill>
        <p:spPr>
          <a:xfrm>
            <a:off x="332872" y="1946867"/>
            <a:ext cx="5574633" cy="3132378"/>
          </a:xfrm>
          <a:prstGeom prst="rect">
            <a:avLst/>
          </a:prstGeom>
        </p:spPr>
      </p:pic>
      <p:pic>
        <p:nvPicPr>
          <p:cNvPr id="28" name="Picture 27">
            <a:extLst>
              <a:ext uri="{FF2B5EF4-FFF2-40B4-BE49-F238E27FC236}">
                <a16:creationId xmlns:a16="http://schemas.microsoft.com/office/drawing/2014/main" id="{FF727977-68AC-38B0-E159-FFF426EE0028}"/>
              </a:ext>
            </a:extLst>
          </p:cNvPr>
          <p:cNvPicPr>
            <a:picLocks noChangeAspect="1"/>
          </p:cNvPicPr>
          <p:nvPr/>
        </p:nvPicPr>
        <p:blipFill rotWithShape="1">
          <a:blip r:embed="rId5"/>
          <a:srcRect l="5170" t="10996" r="1110" b="3930"/>
          <a:stretch/>
        </p:blipFill>
        <p:spPr>
          <a:xfrm>
            <a:off x="6164040" y="2008858"/>
            <a:ext cx="5149655" cy="3088711"/>
          </a:xfrm>
          <a:prstGeom prst="rect">
            <a:avLst/>
          </a:prstGeom>
        </p:spPr>
      </p:pic>
      <p:sp>
        <p:nvSpPr>
          <p:cNvPr id="29" name="TextBox 28">
            <a:extLst>
              <a:ext uri="{FF2B5EF4-FFF2-40B4-BE49-F238E27FC236}">
                <a16:creationId xmlns:a16="http://schemas.microsoft.com/office/drawing/2014/main" id="{65648FE0-0EC8-E42C-116A-3B0C2E352374}"/>
              </a:ext>
            </a:extLst>
          </p:cNvPr>
          <p:cNvSpPr txBox="1"/>
          <p:nvPr/>
        </p:nvSpPr>
        <p:spPr>
          <a:xfrm>
            <a:off x="741946" y="5139918"/>
            <a:ext cx="4989095" cy="738664"/>
          </a:xfrm>
          <a:prstGeom prst="rect">
            <a:avLst/>
          </a:prstGeom>
          <a:noFill/>
        </p:spPr>
        <p:txBody>
          <a:bodyPr wrap="square" rtlCol="0">
            <a:spAutoFit/>
          </a:bodyPr>
          <a:lstStyle/>
          <a:p>
            <a:r>
              <a:rPr lang="en-US" sz="1400" dirty="0">
                <a:solidFill>
                  <a:schemeClr val="bg1">
                    <a:lumMod val="50000"/>
                  </a:schemeClr>
                </a:solidFill>
              </a:rPr>
              <a:t>Primary Endpoint: Change from Baseline in MHDs in Month 3, Evaluable for Efficacy Set (EES); </a:t>
            </a:r>
          </a:p>
          <a:p>
            <a:r>
              <a:rPr lang="en-US" sz="1400" dirty="0">
                <a:solidFill>
                  <a:schemeClr val="bg1">
                    <a:lumMod val="50000"/>
                  </a:schemeClr>
                </a:solidFill>
              </a:rPr>
              <a:t>CER-001: -3.4 MHDs, placebo: -4.3 MHDs, p = 0.586</a:t>
            </a:r>
          </a:p>
        </p:txBody>
      </p:sp>
      <p:sp>
        <p:nvSpPr>
          <p:cNvPr id="30" name="TextBox 29">
            <a:extLst>
              <a:ext uri="{FF2B5EF4-FFF2-40B4-BE49-F238E27FC236}">
                <a16:creationId xmlns:a16="http://schemas.microsoft.com/office/drawing/2014/main" id="{8433A04C-503A-12A3-95A0-19741FB21F4A}"/>
              </a:ext>
            </a:extLst>
          </p:cNvPr>
          <p:cNvSpPr txBox="1"/>
          <p:nvPr/>
        </p:nvSpPr>
        <p:spPr>
          <a:xfrm>
            <a:off x="6324600" y="5158242"/>
            <a:ext cx="4989095" cy="738664"/>
          </a:xfrm>
          <a:prstGeom prst="rect">
            <a:avLst/>
          </a:prstGeom>
          <a:noFill/>
        </p:spPr>
        <p:txBody>
          <a:bodyPr wrap="square" rtlCol="0">
            <a:spAutoFit/>
          </a:bodyPr>
          <a:lstStyle/>
          <a:p>
            <a:r>
              <a:rPr lang="en-US" sz="1400" dirty="0">
                <a:solidFill>
                  <a:schemeClr val="bg1">
                    <a:lumMod val="50000"/>
                  </a:schemeClr>
                </a:solidFill>
              </a:rPr>
              <a:t>Change from Baseline in MHDs in Month 3, Per-Protocol Evaluable for Efficacy Intended Titration Set (EEITS); </a:t>
            </a:r>
            <a:br>
              <a:rPr lang="en-US" sz="1400" dirty="0">
                <a:solidFill>
                  <a:schemeClr val="bg1">
                    <a:lumMod val="50000"/>
                  </a:schemeClr>
                </a:solidFill>
              </a:rPr>
            </a:br>
            <a:r>
              <a:rPr lang="en-US" sz="1400" dirty="0">
                <a:solidFill>
                  <a:schemeClr val="bg1">
                    <a:lumMod val="50000"/>
                  </a:schemeClr>
                </a:solidFill>
              </a:rPr>
              <a:t>CER-001</a:t>
            </a:r>
            <a:r>
              <a:rPr lang="en-US" sz="1400">
                <a:solidFill>
                  <a:schemeClr val="bg1">
                    <a:lumMod val="50000"/>
                  </a:schemeClr>
                </a:solidFill>
              </a:rPr>
              <a:t>: -4.7 </a:t>
            </a:r>
            <a:r>
              <a:rPr lang="en-US" sz="1400" dirty="0">
                <a:solidFill>
                  <a:schemeClr val="bg1">
                    <a:lumMod val="50000"/>
                  </a:schemeClr>
                </a:solidFill>
              </a:rPr>
              <a:t>MHDs, placebo</a:t>
            </a:r>
            <a:r>
              <a:rPr lang="en-US" sz="1400">
                <a:solidFill>
                  <a:schemeClr val="bg1">
                    <a:lumMod val="50000"/>
                  </a:schemeClr>
                </a:solidFill>
              </a:rPr>
              <a:t>: -3.2 </a:t>
            </a:r>
            <a:r>
              <a:rPr lang="en-US" sz="1400" dirty="0">
                <a:solidFill>
                  <a:schemeClr val="bg1">
                    <a:lumMod val="50000"/>
                  </a:schemeClr>
                </a:solidFill>
              </a:rPr>
              <a:t>MHDs</a:t>
            </a:r>
          </a:p>
        </p:txBody>
      </p:sp>
      <p:sp>
        <p:nvSpPr>
          <p:cNvPr id="33" name="TextBox 32">
            <a:extLst>
              <a:ext uri="{FF2B5EF4-FFF2-40B4-BE49-F238E27FC236}">
                <a16:creationId xmlns:a16="http://schemas.microsoft.com/office/drawing/2014/main" id="{4B848835-3E53-7183-DE38-5ECB048A8608}"/>
              </a:ext>
            </a:extLst>
          </p:cNvPr>
          <p:cNvSpPr txBox="1"/>
          <p:nvPr/>
        </p:nvSpPr>
        <p:spPr>
          <a:xfrm>
            <a:off x="8036354" y="4207020"/>
            <a:ext cx="1472820" cy="246221"/>
          </a:xfrm>
          <a:prstGeom prst="rect">
            <a:avLst/>
          </a:prstGeom>
          <a:solidFill>
            <a:schemeClr val="bg1">
              <a:lumMod val="95000"/>
            </a:schemeClr>
          </a:solidFill>
          <a:ln>
            <a:noFill/>
          </a:ln>
        </p:spPr>
        <p:txBody>
          <a:bodyPr wrap="square" rtlCol="0">
            <a:spAutoFit/>
          </a:bodyPr>
          <a:lstStyle/>
          <a:p>
            <a:pPr algn="ctr"/>
            <a:r>
              <a:rPr lang="en-US" sz="1000" dirty="0"/>
              <a:t>Difference to pbo -3.27</a:t>
            </a:r>
          </a:p>
        </p:txBody>
      </p:sp>
      <p:sp>
        <p:nvSpPr>
          <p:cNvPr id="34" name="TextBox 33">
            <a:extLst>
              <a:ext uri="{FF2B5EF4-FFF2-40B4-BE49-F238E27FC236}">
                <a16:creationId xmlns:a16="http://schemas.microsoft.com/office/drawing/2014/main" id="{531D239C-0041-25F9-93F0-AF12C1EA5283}"/>
              </a:ext>
            </a:extLst>
          </p:cNvPr>
          <p:cNvSpPr txBox="1"/>
          <p:nvPr/>
        </p:nvSpPr>
        <p:spPr>
          <a:xfrm>
            <a:off x="9765709" y="4207020"/>
            <a:ext cx="1394934" cy="246221"/>
          </a:xfrm>
          <a:prstGeom prst="rect">
            <a:avLst/>
          </a:prstGeom>
          <a:solidFill>
            <a:schemeClr val="bg1">
              <a:lumMod val="95000"/>
            </a:schemeClr>
          </a:solidFill>
          <a:ln w="38100">
            <a:noFill/>
          </a:ln>
        </p:spPr>
        <p:txBody>
          <a:bodyPr wrap="none" lIns="91440" tIns="45720" rIns="91440" bIns="45720" rtlCol="0" anchor="t">
            <a:spAutoFit/>
          </a:bodyPr>
          <a:lstStyle/>
          <a:p>
            <a:pPr algn="ctr"/>
            <a:r>
              <a:rPr lang="en-US" sz="1000" dirty="0"/>
              <a:t>Difference to pbo -1.49</a:t>
            </a:r>
          </a:p>
        </p:txBody>
      </p:sp>
      <p:sp>
        <p:nvSpPr>
          <p:cNvPr id="35" name="TextBox 34">
            <a:extLst>
              <a:ext uri="{FF2B5EF4-FFF2-40B4-BE49-F238E27FC236}">
                <a16:creationId xmlns:a16="http://schemas.microsoft.com/office/drawing/2014/main" id="{5ADD2EB0-6E23-80FC-56AE-2981336DACBB}"/>
              </a:ext>
            </a:extLst>
          </p:cNvPr>
          <p:cNvSpPr txBox="1"/>
          <p:nvPr/>
        </p:nvSpPr>
        <p:spPr>
          <a:xfrm>
            <a:off x="2658764" y="4207020"/>
            <a:ext cx="1472820" cy="246221"/>
          </a:xfrm>
          <a:prstGeom prst="rect">
            <a:avLst/>
          </a:prstGeom>
          <a:solidFill>
            <a:schemeClr val="bg1">
              <a:lumMod val="95000"/>
            </a:schemeClr>
          </a:solidFill>
          <a:ln>
            <a:noFill/>
          </a:ln>
        </p:spPr>
        <p:txBody>
          <a:bodyPr wrap="square" rtlCol="0">
            <a:spAutoFit/>
          </a:bodyPr>
          <a:lstStyle/>
          <a:p>
            <a:pPr algn="ctr"/>
            <a:r>
              <a:rPr lang="en-US" sz="1000" dirty="0"/>
              <a:t>Difference to pbo -2.75</a:t>
            </a:r>
          </a:p>
        </p:txBody>
      </p:sp>
      <p:sp>
        <p:nvSpPr>
          <p:cNvPr id="36" name="TextBox 35">
            <a:extLst>
              <a:ext uri="{FF2B5EF4-FFF2-40B4-BE49-F238E27FC236}">
                <a16:creationId xmlns:a16="http://schemas.microsoft.com/office/drawing/2014/main" id="{6D917EED-B24B-00ED-5DAB-9A7FA9D63402}"/>
              </a:ext>
            </a:extLst>
          </p:cNvPr>
          <p:cNvSpPr txBox="1"/>
          <p:nvPr/>
        </p:nvSpPr>
        <p:spPr>
          <a:xfrm>
            <a:off x="4407355" y="4207020"/>
            <a:ext cx="1356462" cy="246221"/>
          </a:xfrm>
          <a:prstGeom prst="rect">
            <a:avLst/>
          </a:prstGeom>
          <a:solidFill>
            <a:schemeClr val="bg1">
              <a:lumMod val="95000"/>
            </a:schemeClr>
          </a:solidFill>
          <a:ln w="38100">
            <a:noFill/>
          </a:ln>
        </p:spPr>
        <p:txBody>
          <a:bodyPr wrap="none" lIns="91440" tIns="45720" rIns="91440" bIns="45720" rtlCol="0" anchor="t">
            <a:spAutoFit/>
          </a:bodyPr>
          <a:lstStyle/>
          <a:p>
            <a:pPr algn="ctr"/>
            <a:r>
              <a:rPr lang="en-US" sz="1000" dirty="0"/>
              <a:t>Difference to pbo 0.92</a:t>
            </a:r>
          </a:p>
        </p:txBody>
      </p:sp>
    </p:spTree>
    <p:extLst>
      <p:ext uri="{BB962C8B-B14F-4D97-AF65-F5344CB8AC3E}">
        <p14:creationId xmlns:p14="http://schemas.microsoft.com/office/powerpoint/2010/main" val="26215968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7pOEW65p_l_1N.NU5iAMO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UxV05guTCIvvRCBGTuzvQ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xW2pEhdeUf1G6z_N4FID4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ffWE7vuDQimAaCbi4rRBU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J6UuiKCV6_K9zJCetnEP5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J6UuiKCV6_K9zJCetnEP5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y68F1HIcHoXuWgaBXttOZg"/>
</p:tagLst>
</file>

<file path=ppt/theme/theme1.xml><?xml version="1.0" encoding="utf-8"?>
<a:theme xmlns:a="http://schemas.openxmlformats.org/drawingml/2006/main" name="3_Accera - ppt template">
  <a:themeElements>
    <a:clrScheme name="Cerecin">
      <a:dk1>
        <a:srgbClr val="262626"/>
      </a:dk1>
      <a:lt1>
        <a:srgbClr val="FFFFFF"/>
      </a:lt1>
      <a:dk2>
        <a:srgbClr val="E7E6E6"/>
      </a:dk2>
      <a:lt2>
        <a:srgbClr val="757070"/>
      </a:lt2>
      <a:accent1>
        <a:srgbClr val="51A0D2"/>
      </a:accent1>
      <a:accent2>
        <a:srgbClr val="A2AAAD"/>
      </a:accent2>
      <a:accent3>
        <a:srgbClr val="003479"/>
      </a:accent3>
      <a:accent4>
        <a:srgbClr val="004462"/>
      </a:accent4>
      <a:accent5>
        <a:srgbClr val="00A0DF"/>
      </a:accent5>
      <a:accent6>
        <a:srgbClr val="89898B"/>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25236C247C6D468AD0729E04B8821B" ma:contentTypeVersion="4" ma:contentTypeDescription="Create a new document." ma:contentTypeScope="" ma:versionID="55c03530067a219c863fc8e750a4096c">
  <xsd:schema xmlns:xsd="http://www.w3.org/2001/XMLSchema" xmlns:xs="http://www.w3.org/2001/XMLSchema" xmlns:p="http://schemas.microsoft.com/office/2006/metadata/properties" xmlns:ns2="712b570e-0a68-4b50-a321-302269d074cf" xmlns:ns3="064e69ab-8e91-4621-97d4-2a0cab6b7ef7" targetNamespace="http://schemas.microsoft.com/office/2006/metadata/properties" ma:root="true" ma:fieldsID="54e696b18f5ba0b51dbab7e0332d6133" ns2:_="" ns3:_="">
    <xsd:import namespace="712b570e-0a68-4b50-a321-302269d074cf"/>
    <xsd:import namespace="064e69ab-8e91-4621-97d4-2a0cab6b7ef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2b570e-0a68-4b50-a321-302269d074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64e69ab-8e91-4621-97d4-2a0cab6b7ef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151D15-5CD5-4899-9EFA-E3C1CCF460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2b570e-0a68-4b50-a321-302269d074cf"/>
    <ds:schemaRef ds:uri="064e69ab-8e91-4621-97d4-2a0cab6b7e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839180-2EBD-4CCA-94DE-55E87425D1C9}">
  <ds:schemaRefs>
    <ds:schemaRef ds:uri="http://schemas.microsoft.com/sharepoint/v3/contenttype/forms"/>
  </ds:schemaRefs>
</ds:datastoreItem>
</file>

<file path=customXml/itemProps3.xml><?xml version="1.0" encoding="utf-8"?>
<ds:datastoreItem xmlns:ds="http://schemas.openxmlformats.org/officeDocument/2006/customXml" ds:itemID="{416C1CB9-3AA7-48C8-8EEF-FA6BFA1AFD06}">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064e69ab-8e91-4621-97d4-2a0cab6b7ef7"/>
    <ds:schemaRef ds:uri="http://schemas.microsoft.com/office/infopath/2007/PartnerControls"/>
    <ds:schemaRef ds:uri="http://purl.org/dc/elements/1.1/"/>
    <ds:schemaRef ds:uri="712b570e-0a68-4b50-a321-302269d074c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32074</TotalTime>
  <Words>6372</Words>
  <Application>Microsoft Office PowerPoint</Application>
  <PresentationFormat>Widescreen</PresentationFormat>
  <Paragraphs>591</Paragraphs>
  <Slides>14</Slides>
  <Notes>13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Calibri</vt:lpstr>
      <vt:lpstr>Wingdings</vt:lpstr>
      <vt:lpstr>3_Accera - ppt template</vt:lpstr>
      <vt:lpstr>think-cell Slide</vt:lpstr>
      <vt:lpstr>PowerPoint Presentation</vt:lpstr>
      <vt:lpstr>ABSTRACT</vt:lpstr>
      <vt:lpstr>BACKGROUND Induction of ketosis as a mechanism for correcting metabolic defects in migraineurs. </vt:lpstr>
      <vt:lpstr>DESIGN Initially designed as a two-part study, Part 1 for accurate sample size estimation, Part 2 for Proof of Concept</vt:lpstr>
      <vt:lpstr>DESIGN Inclusion and Exclusion Criteria Included Frequent Migraineurs who had Tried and Failed at Least 1 Prophylactic </vt:lpstr>
      <vt:lpstr>DESIGN Statistical Analysis</vt:lpstr>
      <vt:lpstr>RESULTS Patient Disposition: Active and placebo patient groups were well-balanced. The Per Protocol set (EEITS) was quite small n = 24 </vt:lpstr>
      <vt:lpstr>RESULTS Baseline Characteristics: Participants were generally balanced between treatment arms </vt:lpstr>
      <vt:lpstr>RESULTS Efficacy Analysis: Efficacy Signal at Month 2 (EES) and in the Per Protocol Set (EEITS; Month 2 and  Month 3), small participant numbers limit the ability to draw conclusions</vt:lpstr>
      <vt:lpstr>RESULTS Efficacy Analysis: Post-hoc exploration of the data</vt:lpstr>
      <vt:lpstr>RESULTS Safety and Tolerability</vt:lpstr>
      <vt:lpstr>DISCUSSION Discussion of results</vt:lpstr>
      <vt:lpstr>CONCLUSIONS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Jerris Knaisch</dc:creator>
  <cp:lastModifiedBy>Julia Presanis</cp:lastModifiedBy>
  <cp:revision>1520</cp:revision>
  <cp:lastPrinted>2022-11-24T11:34:52Z</cp:lastPrinted>
  <dcterms:created xsi:type="dcterms:W3CDTF">2019-02-21T20:08:09Z</dcterms:created>
  <dcterms:modified xsi:type="dcterms:W3CDTF">2023-06-08T02:49:03Z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0x0101007625236C247C6D468AD0729E04B8821B</vt:lpwstr>
  </property>
</Properties>
</file>